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32" r:id="rId2"/>
    <p:sldMasterId id="2147483934" r:id="rId3"/>
  </p:sldMasterIdLst>
  <p:notesMasterIdLst>
    <p:notesMasterId r:id="rId68"/>
  </p:notesMasterIdLst>
  <p:sldIdLst>
    <p:sldId id="465" r:id="rId4"/>
    <p:sldId id="727" r:id="rId5"/>
    <p:sldId id="728" r:id="rId6"/>
    <p:sldId id="730" r:id="rId7"/>
    <p:sldId id="731" r:id="rId8"/>
    <p:sldId id="815" r:id="rId9"/>
    <p:sldId id="813" r:id="rId10"/>
    <p:sldId id="749" r:id="rId11"/>
    <p:sldId id="262" r:id="rId12"/>
    <p:sldId id="816" r:id="rId13"/>
    <p:sldId id="425" r:id="rId14"/>
    <p:sldId id="426" r:id="rId15"/>
    <p:sldId id="483" r:id="rId16"/>
    <p:sldId id="429" r:id="rId17"/>
    <p:sldId id="486" r:id="rId18"/>
    <p:sldId id="485" r:id="rId19"/>
    <p:sldId id="431" r:id="rId20"/>
    <p:sldId id="484" r:id="rId21"/>
    <p:sldId id="432" r:id="rId22"/>
    <p:sldId id="487" r:id="rId23"/>
    <p:sldId id="433" r:id="rId24"/>
    <p:sldId id="488" r:id="rId25"/>
    <p:sldId id="434" r:id="rId26"/>
    <p:sldId id="430" r:id="rId27"/>
    <p:sldId id="455" r:id="rId28"/>
    <p:sldId id="454" r:id="rId29"/>
    <p:sldId id="435" r:id="rId30"/>
    <p:sldId id="436" r:id="rId31"/>
    <p:sldId id="444" r:id="rId32"/>
    <p:sldId id="441" r:id="rId33"/>
    <p:sldId id="440" r:id="rId34"/>
    <p:sldId id="461" r:id="rId35"/>
    <p:sldId id="462" r:id="rId36"/>
    <p:sldId id="443" r:id="rId37"/>
    <p:sldId id="466" r:id="rId38"/>
    <p:sldId id="467" r:id="rId39"/>
    <p:sldId id="452" r:id="rId40"/>
    <p:sldId id="450" r:id="rId41"/>
    <p:sldId id="451" r:id="rId42"/>
    <p:sldId id="453" r:id="rId43"/>
    <p:sldId id="650" r:id="rId44"/>
    <p:sldId id="835" r:id="rId45"/>
    <p:sldId id="836" r:id="rId46"/>
    <p:sldId id="265" r:id="rId47"/>
    <p:sldId id="669" r:id="rId48"/>
    <p:sldId id="809" r:id="rId49"/>
    <p:sldId id="475" r:id="rId50"/>
    <p:sldId id="476" r:id="rId51"/>
    <p:sldId id="477" r:id="rId52"/>
    <p:sldId id="478" r:id="rId53"/>
    <p:sldId id="479" r:id="rId54"/>
    <p:sldId id="428" r:id="rId55"/>
    <p:sldId id="445" r:id="rId56"/>
    <p:sldId id="446" r:id="rId57"/>
    <p:sldId id="448" r:id="rId58"/>
    <p:sldId id="447" r:id="rId59"/>
    <p:sldId id="490" r:id="rId60"/>
    <p:sldId id="470" r:id="rId61"/>
    <p:sldId id="472" r:id="rId62"/>
    <p:sldId id="489" r:id="rId63"/>
    <p:sldId id="491" r:id="rId64"/>
    <p:sldId id="480" r:id="rId65"/>
    <p:sldId id="481" r:id="rId66"/>
    <p:sldId id="45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2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AEFF7"/>
    <a:srgbClr val="E9EBF5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5343" autoAdjust="0"/>
  </p:normalViewPr>
  <p:slideViewPr>
    <p:cSldViewPr snapToGrid="0" showGuides="1">
      <p:cViewPr varScale="1">
        <p:scale>
          <a:sx n="78" d="100"/>
          <a:sy n="78" d="100"/>
        </p:scale>
        <p:origin x="1075" y="72"/>
      </p:cViewPr>
      <p:guideLst>
        <p:guide orient="horz" pos="1094"/>
        <p:guide pos="2298"/>
      </p:guideLst>
    </p:cSldViewPr>
  </p:slideViewPr>
  <p:outlineViewPr>
    <p:cViewPr>
      <p:scale>
        <a:sx n="33" d="100"/>
        <a:sy n="33" d="100"/>
      </p:scale>
      <p:origin x="0" y="-78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353455415849387E-2"/>
                  <c:y val="-1.211877913135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127799928777546E-2"/>
                      <c:h val="4.0621827791405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016-40D7-B62A-3A83C7F86D1E}"/>
                </c:ext>
              </c:extLst>
            </c:dLbl>
            <c:dLbl>
              <c:idx val="1"/>
              <c:layout>
                <c:manualLayout>
                  <c:x val="2.1353287279729072E-2"/>
                  <c:y val="-9.69494696692248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16-40D7-B62A-3A83C7F86D1E}"/>
                </c:ext>
              </c:extLst>
            </c:dLbl>
            <c:dLbl>
              <c:idx val="2"/>
              <c:layout>
                <c:manualLayout>
                  <c:x val="2.3488784143822293E-2"/>
                  <c:y val="-9.6950423896288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127799928777546E-2"/>
                      <c:h val="4.0621827791405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016-40D7-B62A-3A83C7F86D1E}"/>
                </c:ext>
              </c:extLst>
            </c:dLbl>
            <c:dLbl>
              <c:idx val="3"/>
              <c:layout>
                <c:manualLayout>
                  <c:x val="1.8150378255829869E-2"/>
                  <c:y val="-1.2118779131359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533786112696235E-2"/>
                      <c:h val="4.0621827791405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016-40D7-B62A-3A83C7F86D1E}"/>
                </c:ext>
              </c:extLst>
            </c:dLbl>
            <c:dLbl>
              <c:idx val="4"/>
              <c:layout>
                <c:manualLayout>
                  <c:x val="2.3488616007701978E-2"/>
                  <c:y val="-1.2118683708653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F1-4AB0-B12F-B97BBC8A4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590</c:v>
                </c:pt>
                <c:pt idx="1">
                  <c:v>619</c:v>
                </c:pt>
                <c:pt idx="2">
                  <c:v>635</c:v>
                </c:pt>
                <c:pt idx="3">
                  <c:v>671</c:v>
                </c:pt>
                <c:pt idx="4">
                  <c:v>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6-40D7-B62A-3A83C7F86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6859823"/>
        <c:axId val="1496856495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590</c:v>
                </c:pt>
                <c:pt idx="1">
                  <c:v>619</c:v>
                </c:pt>
                <c:pt idx="2">
                  <c:v>635</c:v>
                </c:pt>
                <c:pt idx="3">
                  <c:v>671</c:v>
                </c:pt>
                <c:pt idx="4">
                  <c:v>912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6F1-4AB0-B12F-B97BBC8A4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1413567"/>
        <c:axId val="1051414399"/>
      </c:lineChart>
      <c:catAx>
        <c:axId val="1496859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96856495"/>
        <c:crosses val="autoZero"/>
        <c:auto val="1"/>
        <c:lblAlgn val="ctr"/>
        <c:lblOffset val="100"/>
        <c:noMultiLvlLbl val="0"/>
      </c:catAx>
      <c:valAx>
        <c:axId val="149685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859823"/>
        <c:crosses val="autoZero"/>
        <c:crossBetween val="between"/>
      </c:valAx>
      <c:valAx>
        <c:axId val="1051414399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1413567"/>
        <c:crosses val="max"/>
        <c:crossBetween val="between"/>
      </c:valAx>
      <c:catAx>
        <c:axId val="1051413567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1414399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DFBDD-6613-4331-84AD-46394F47FFF3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4E766-D529-41C2-85F6-4231F9DDD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690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16AB9-6725-44C5-9F26-299E8A4AEB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1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2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0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02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838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70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483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24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87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589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04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8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92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36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54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96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877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8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67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301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114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0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7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338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700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91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E766-D529-41C2-85F6-4231F9DDD69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4337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686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0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92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63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Файл, что брак есть и проверять надо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34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 же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3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08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E766-D529-41C2-85F6-4231F9DDD69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0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45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60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8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917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07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12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32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0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50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93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246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53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111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65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133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116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69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833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80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57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90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557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56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029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е колонки 1 :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445" y="318255"/>
            <a:ext cx="10657184" cy="43204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Содержимое 2"/>
          <p:cNvSpPr>
            <a:spLocks noGrp="1"/>
          </p:cNvSpPr>
          <p:nvPr>
            <p:ph sz="half" idx="1"/>
          </p:nvPr>
        </p:nvSpPr>
        <p:spPr>
          <a:xfrm>
            <a:off x="7824192" y="1333500"/>
            <a:ext cx="3840427" cy="4514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ru-RU" sz="1920" kern="1200" spc="36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-411480">
              <a:defRPr lang="ru-RU" sz="1680" kern="1200" spc="36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1440"/>
            </a:lvl3pPr>
            <a:lvl4pPr>
              <a:defRPr sz="1320"/>
            </a:lvl4pPr>
            <a:lvl5pPr>
              <a:defRPr sz="13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marL="0" lvl="0" indent="0" algn="l" defTabSz="1097280" rtl="0" eaLnBrk="1" latinLnBrk="0" hangingPunct="1">
              <a:spcBef>
                <a:spcPts val="2160"/>
              </a:spcBef>
              <a:buFont typeface="Arial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1" indent="-411480" algn="l" defTabSz="1097280" rtl="0" eaLnBrk="1" latinLnBrk="0" hangingPunct="1">
              <a:spcBef>
                <a:spcPts val="2160"/>
              </a:spcBef>
              <a:buFont typeface="Arial" pitchFamily="34" charset="0"/>
              <a:buChar char="•"/>
            </a:pPr>
            <a:r>
              <a:rPr lang="ru-RU" dirty="0"/>
              <a:t>Второй уровень</a:t>
            </a:r>
          </a:p>
        </p:txBody>
      </p:sp>
      <p:sp>
        <p:nvSpPr>
          <p:cNvPr id="13" name="Содержимое 3"/>
          <p:cNvSpPr>
            <a:spLocks noGrp="1"/>
          </p:cNvSpPr>
          <p:nvPr>
            <p:ph sz="half" idx="2"/>
          </p:nvPr>
        </p:nvSpPr>
        <p:spPr>
          <a:xfrm>
            <a:off x="1103446" y="1333500"/>
            <a:ext cx="6240693" cy="4514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ru-RU" sz="1920" kern="1200" spc="36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-411480">
              <a:defRPr lang="ru-RU" sz="1680" kern="1200" spc="36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marL="0" lvl="0" indent="0" algn="l" defTabSz="1097280" rtl="0" eaLnBrk="1" latinLnBrk="0" hangingPunct="1">
              <a:spcBef>
                <a:spcPts val="2160"/>
              </a:spcBef>
              <a:buFont typeface="Arial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1" indent="-411480" algn="l" defTabSz="1097280" rtl="0" eaLnBrk="1" latinLnBrk="0" hangingPunct="1">
              <a:spcBef>
                <a:spcPts val="2160"/>
              </a:spcBef>
              <a:buFont typeface="Arial" pitchFamily="34" charset="0"/>
              <a:buChar char="•"/>
            </a:pPr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9564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е колонки 2 :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1103445" y="1333505"/>
            <a:ext cx="3840427" cy="45149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2160"/>
              </a:spcBef>
              <a:defRPr sz="1920"/>
            </a:lvl1pPr>
            <a:lvl2pPr>
              <a:spcBef>
                <a:spcPts val="2160"/>
              </a:spcBef>
              <a:defRPr sz="1680"/>
            </a:lvl2pPr>
            <a:lvl3pPr>
              <a:defRPr sz="1440"/>
            </a:lvl3pPr>
            <a:lvl4pPr>
              <a:defRPr sz="1320"/>
            </a:lvl4pPr>
            <a:lvl5pPr>
              <a:defRPr sz="132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Содержимое 3"/>
          <p:cNvSpPr>
            <a:spLocks noGrp="1"/>
          </p:cNvSpPr>
          <p:nvPr>
            <p:ph sz="half" idx="2"/>
          </p:nvPr>
        </p:nvSpPr>
        <p:spPr>
          <a:xfrm>
            <a:off x="5423928" y="1333505"/>
            <a:ext cx="6240693" cy="45149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-411460" algn="l" defTabSz="1097226" rtl="0" eaLnBrk="1" latinLnBrk="0" hangingPunct="1">
              <a:spcBef>
                <a:spcPts val="2160"/>
              </a:spcBef>
              <a:buFont typeface="Arial" pitchFamily="34" charset="0"/>
              <a:defRPr lang="ru-RU" sz="1920" kern="1200" spc="36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algn="l" defTabSz="1097226" rtl="0" eaLnBrk="1" latinLnBrk="0" hangingPunct="1">
              <a:spcBef>
                <a:spcPts val="2160"/>
              </a:spcBef>
              <a:buFont typeface="Arial" pitchFamily="34" charset="0"/>
              <a:defRPr lang="ru-RU" sz="1680" kern="1200" spc="36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marL="0" lvl="0" indent="0" algn="l" defTabSz="1097226" rtl="0" eaLnBrk="1" latinLnBrk="0" hangingPunct="1">
              <a:spcBef>
                <a:spcPts val="2160"/>
              </a:spcBef>
              <a:buFont typeface="Arial" pitchFamily="34" charset="0"/>
              <a:buNone/>
            </a:pPr>
            <a:r>
              <a:rPr lang="ru-RU" dirty="0"/>
              <a:t>Образец текста</a:t>
            </a:r>
          </a:p>
          <a:p>
            <a:pPr marL="0" lvl="1" indent="-411460" algn="l" defTabSz="1097226" rtl="0" eaLnBrk="1" latinLnBrk="0" hangingPunct="1">
              <a:spcBef>
                <a:spcPts val="2160"/>
              </a:spcBef>
              <a:buFont typeface="Arial" pitchFamily="34" charset="0"/>
              <a:buChar char="•"/>
            </a:pPr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041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2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67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71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94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3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5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2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4925-D14E-4F5A-A165-5D8529846FD6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1BD7-EA5B-4F90-AB26-E56791052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40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26" Type="http://schemas.openxmlformats.org/officeDocument/2006/relationships/image" Target="../media/image26.jpeg"/><Relationship Id="rId39" Type="http://schemas.openxmlformats.org/officeDocument/2006/relationships/image" Target="../media/image39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9" Type="http://schemas.openxmlformats.org/officeDocument/2006/relationships/image" Target="../media/image29.jpeg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32" Type="http://schemas.openxmlformats.org/officeDocument/2006/relationships/image" Target="../media/image32.jpe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5" Type="http://schemas.openxmlformats.org/officeDocument/2006/relationships/image" Target="../media/image5.jpe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gif"/><Relationship Id="rId27" Type="http://schemas.openxmlformats.org/officeDocument/2006/relationships/image" Target="../media/image27.png"/><Relationship Id="rId30" Type="http://schemas.openxmlformats.org/officeDocument/2006/relationships/image" Target="../media/image30.jpe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8" Type="http://schemas.openxmlformats.org/officeDocument/2006/relationships/image" Target="../media/image8.PNG"/><Relationship Id="rId51" Type="http://schemas.openxmlformats.org/officeDocument/2006/relationships/image" Target="../media/image51.jp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20" Type="http://schemas.openxmlformats.org/officeDocument/2006/relationships/image" Target="../media/image20.jpe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jpeg"/><Relationship Id="rId57" Type="http://schemas.openxmlformats.org/officeDocument/2006/relationships/image" Target="../media/image57.jpg"/><Relationship Id="rId10" Type="http://schemas.openxmlformats.org/officeDocument/2006/relationships/image" Target="../media/image10.png"/><Relationship Id="rId31" Type="http://schemas.openxmlformats.org/officeDocument/2006/relationships/image" Target="../media/image31.jpeg"/><Relationship Id="rId44" Type="http://schemas.openxmlformats.org/officeDocument/2006/relationships/image" Target="../media/image44.png"/><Relationship Id="rId52" Type="http://schemas.openxmlformats.org/officeDocument/2006/relationships/image" Target="../media/image5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fitt.com-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hyperlink" Target="https://www.rst.gov.ru/portal/gost/home/activity/compliance/VoluntaryAcknowledgement/reestr" TargetMode="Externa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fsa.gov.ru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portal.eaeunion.org/sites/odata/_layouts/15/portal.eec.registry.ui/" TargetMode="External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rapts.ru/help" TargetMode="External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rapts.ru/vhod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rapts.ru/help" TargetMode="External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rapts.ru/help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rapts.ru/help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08"/>
          <a:stretch>
            <a:fillRect/>
          </a:stretch>
        </p:blipFill>
        <p:spPr>
          <a:xfrm>
            <a:off x="-1739899" y="0"/>
            <a:ext cx="7838463" cy="6858000"/>
          </a:xfrm>
          <a:custGeom>
            <a:avLst/>
            <a:gdLst>
              <a:gd name="connsiteX0" fmla="*/ 0 w 7838463"/>
              <a:gd name="connsiteY0" fmla="*/ 0 h 6858000"/>
              <a:gd name="connsiteX1" fmla="*/ 6796190 w 7838463"/>
              <a:gd name="connsiteY1" fmla="*/ 0 h 6858000"/>
              <a:gd name="connsiteX2" fmla="*/ 6893215 w 7838463"/>
              <a:gd name="connsiteY2" fmla="*/ 151345 h 6858000"/>
              <a:gd name="connsiteX3" fmla="*/ 7838463 w 7838463"/>
              <a:gd name="connsiteY3" fmla="*/ 3536950 h 6858000"/>
              <a:gd name="connsiteX4" fmla="*/ 7050429 w 7838463"/>
              <a:gd name="connsiteY4" fmla="*/ 6649134 h 6858000"/>
              <a:gd name="connsiteX5" fmla="*/ 6930334 w 7838463"/>
              <a:gd name="connsiteY5" fmla="*/ 6858000 h 6858000"/>
              <a:gd name="connsiteX6" fmla="*/ 0 w 783846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38463" h="6858000">
                <a:moveTo>
                  <a:pt x="0" y="0"/>
                </a:moveTo>
                <a:lnTo>
                  <a:pt x="6796190" y="0"/>
                </a:lnTo>
                <a:lnTo>
                  <a:pt x="6893215" y="151345"/>
                </a:lnTo>
                <a:cubicBezTo>
                  <a:pt x="7493046" y="1138533"/>
                  <a:pt x="7838463" y="2297404"/>
                  <a:pt x="7838463" y="3536950"/>
                </a:cubicBezTo>
                <a:cubicBezTo>
                  <a:pt x="7838463" y="4663811"/>
                  <a:pt x="7552994" y="5723997"/>
                  <a:pt x="7050429" y="6649134"/>
                </a:cubicBezTo>
                <a:lnTo>
                  <a:pt x="69303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25" y="353184"/>
            <a:ext cx="2560876" cy="581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7642" y="2286319"/>
            <a:ext cx="5487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ct val="100000"/>
              <a:buNone/>
            </a:pPr>
            <a:r>
              <a:rPr lang="ru-RU" altLang="ru-RU" sz="3600" dirty="0">
                <a:solidFill>
                  <a:schemeClr val="bg1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Внутридомовые трубопроводные системы</a:t>
            </a:r>
          </a:p>
          <a:p>
            <a:pPr>
              <a:buClr>
                <a:srgbClr val="000000"/>
              </a:buClr>
              <a:buSzPct val="100000"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входного контроля </a:t>
            </a: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напорных пластиковых труб и фитингов на объектах строительства и капитального ремонта</a:t>
            </a:r>
          </a:p>
          <a:p>
            <a:pPr>
              <a:buClr>
                <a:srgbClr val="000000"/>
              </a:buClr>
              <a:buSzPct val="100000"/>
              <a:buNone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32415, ГОСТ 53630, ГОСТ 32414</a:t>
            </a: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6780928" y="5537095"/>
            <a:ext cx="5411072" cy="11780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Чуйкин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Сергеевич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Зам. генерального директора АПТС</a:t>
            </a: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2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C0486B53-52D3-4F14-B6A3-388E6B0F10AE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2113" y="447843"/>
            <a:ext cx="10702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Область применения пластиковых труб и фитингов ГОСТ 32415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49407" y="1168058"/>
          <a:ext cx="10499569" cy="56049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04585">
                  <a:extLst>
                    <a:ext uri="{9D8B030D-6E8A-4147-A177-3AD203B41FA5}">
                      <a16:colId xmlns:a16="http://schemas.microsoft.com/office/drawing/2014/main" val="3360269480"/>
                    </a:ext>
                  </a:extLst>
                </a:gridCol>
                <a:gridCol w="523234">
                  <a:extLst>
                    <a:ext uri="{9D8B030D-6E8A-4147-A177-3AD203B41FA5}">
                      <a16:colId xmlns:a16="http://schemas.microsoft.com/office/drawing/2014/main" val="1825600421"/>
                    </a:ext>
                  </a:extLst>
                </a:gridCol>
                <a:gridCol w="1465056">
                  <a:extLst>
                    <a:ext uri="{9D8B030D-6E8A-4147-A177-3AD203B41FA5}">
                      <a16:colId xmlns:a16="http://schemas.microsoft.com/office/drawing/2014/main" val="2967500307"/>
                    </a:ext>
                  </a:extLst>
                </a:gridCol>
                <a:gridCol w="566103">
                  <a:extLst>
                    <a:ext uri="{9D8B030D-6E8A-4147-A177-3AD203B41FA5}">
                      <a16:colId xmlns:a16="http://schemas.microsoft.com/office/drawing/2014/main" val="2638984194"/>
                    </a:ext>
                  </a:extLst>
                </a:gridCol>
                <a:gridCol w="1491904">
                  <a:extLst>
                    <a:ext uri="{9D8B030D-6E8A-4147-A177-3AD203B41FA5}">
                      <a16:colId xmlns:a16="http://schemas.microsoft.com/office/drawing/2014/main" val="3258511290"/>
                    </a:ext>
                  </a:extLst>
                </a:gridCol>
                <a:gridCol w="568344">
                  <a:extLst>
                    <a:ext uri="{9D8B030D-6E8A-4147-A177-3AD203B41FA5}">
                      <a16:colId xmlns:a16="http://schemas.microsoft.com/office/drawing/2014/main" val="2303858317"/>
                    </a:ext>
                  </a:extLst>
                </a:gridCol>
                <a:gridCol w="1251392">
                  <a:extLst>
                    <a:ext uri="{9D8B030D-6E8A-4147-A177-3AD203B41FA5}">
                      <a16:colId xmlns:a16="http://schemas.microsoft.com/office/drawing/2014/main" val="2587797255"/>
                    </a:ext>
                  </a:extLst>
                </a:gridCol>
                <a:gridCol w="3028951">
                  <a:extLst>
                    <a:ext uri="{9D8B030D-6E8A-4147-A177-3AD203B41FA5}">
                      <a16:colId xmlns:a16="http://schemas.microsoft.com/office/drawing/2014/main" val="765522950"/>
                    </a:ext>
                  </a:extLst>
                </a:gridCol>
              </a:tblGrid>
              <a:tr h="634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эксплуатации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С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при,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С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при,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С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при,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применения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3859387328"/>
                  </a:ext>
                </a:extLst>
              </a:tr>
              <a:tr h="634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  (60 ˚ С)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1449469336"/>
                  </a:ext>
                </a:extLst>
              </a:tr>
              <a:tr h="634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  (70 ˚ С)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1755089633"/>
                  </a:ext>
                </a:extLst>
              </a:tr>
              <a:tr h="17243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Высокотемпературное напольное отопление. Низкотемпературное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отопление отопительными приборами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774913186"/>
                  </a:ext>
                </a:extLst>
              </a:tr>
              <a:tr h="11794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Высокотемпературное отопление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отопительными приборами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164144751"/>
                  </a:ext>
                </a:extLst>
              </a:tr>
              <a:tr h="6155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Холодное водоснабжение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2006863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47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FA024976-28A4-48B2-BFFF-2DACF9C0ECEC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23086" y="434421"/>
            <a:ext cx="4319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Пример разрушений труб и фитингов</a:t>
            </a:r>
          </a:p>
        </p:txBody>
      </p:sp>
      <p:pic>
        <p:nvPicPr>
          <p:cNvPr id="6" name="Объект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r="4502"/>
          <a:stretch/>
        </p:blipFill>
        <p:spPr>
          <a:xfrm>
            <a:off x="353714" y="1997389"/>
            <a:ext cx="5096256" cy="3902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Объект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r="5380"/>
          <a:stretch/>
        </p:blipFill>
        <p:spPr>
          <a:xfrm>
            <a:off x="5573703" y="2084832"/>
            <a:ext cx="5832060" cy="3815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83439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BFC9D57F-4BCE-4071-B3C4-2887C34E1911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66628" y="447843"/>
            <a:ext cx="3942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Пример разрушений труб и фитингов</a:t>
            </a:r>
          </a:p>
        </p:txBody>
      </p:sp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7" y="1507114"/>
            <a:ext cx="5113142" cy="511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61" y="1507114"/>
            <a:ext cx="5113142" cy="5113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307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BFC9D57F-4BCE-4071-B3C4-2887C34E1911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1317625"/>
            <a:ext cx="10515600" cy="412115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br>
              <a:rPr lang="en-US" sz="40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Документы о входном контроле</a:t>
            </a:r>
            <a:br>
              <a:rPr lang="en-US" sz="40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 один из указанных далее документов не включен 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Перечень национальных стандартов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сводов правил (частей таких стандартов и сводов правил), в результате применения которых на обязательной основе обеспечивается соблюдение требований Федерального закона «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Технический регламент о безопасности зданий и сооружений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», </a:t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утв.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постановлением Правительства РФ от 04.07.2020 N 985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их применение не является обязательным в силу требований закона. 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этом обязательство по их применению может быть обеспечено в рамках договора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</a:br>
            <a:br>
              <a:rPr lang="en-US" sz="40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</a:br>
            <a:endParaRPr lang="ru-RU" sz="4000" dirty="0">
              <a:solidFill>
                <a:srgbClr val="0070C0"/>
              </a:solidFill>
              <a:latin typeface="Impact" panose="020B080603090205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08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6E2CAC34-7DA7-4AC5-BF0D-FBAF1DE2639F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</a:t>
            </a:r>
          </a:p>
          <a:p>
            <a:pPr algn="ctr"/>
            <a:endParaRPr lang="ru-RU" b="1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A4F68B98-D51F-4B07-AE38-38459423E1E1}"/>
              </a:ext>
            </a:extLst>
          </p:cNvPr>
          <p:cNvSpPr txBox="1">
            <a:spLocks noChangeArrowheads="1"/>
          </p:cNvSpPr>
          <p:nvPr/>
        </p:nvSpPr>
        <p:spPr>
          <a:xfrm>
            <a:off x="6030388" y="1538838"/>
            <a:ext cx="4608583" cy="182847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Возможной, но не обязательной проверкой является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РАЗМЕРОВ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на соответствие паспортным данным и маркировке на данную продукцию.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F59CE-F35E-4082-A451-B2A0DEAEEECD}"/>
              </a:ext>
            </a:extLst>
          </p:cNvPr>
          <p:cNvSpPr txBox="1"/>
          <p:nvPr/>
        </p:nvSpPr>
        <p:spPr>
          <a:xfrm>
            <a:off x="235859" y="463301"/>
            <a:ext cx="5750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Параметры входного контроля: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AF20B-B9E3-4EAF-84D3-6590D21BC5BB}"/>
              </a:ext>
            </a:extLst>
          </p:cNvPr>
          <p:cNvSpPr txBox="1"/>
          <p:nvPr/>
        </p:nvSpPr>
        <p:spPr>
          <a:xfrm>
            <a:off x="235859" y="1204632"/>
            <a:ext cx="5148941" cy="579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Поставляемая продукция должна пройти входной контроль у потребителя (заказчика)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alt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МАРКИРОВКИ И УПАКОВКИ ПРОДУКЦИИ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соответствие маркировки требуемому по проекту классу эксплуатации и рабочему давлению;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СОПРОВОДИТЕЛЬНОЙ ДОКУМЕНТАЦИИ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соответствие продукции требуемому по проекту классу эксплуатации и рабочему давлению;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ВНЕШНЕГО ВИДА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(трубы должны иметь ровную и гладкую наружную и внутреннюю поверхности, цвет труб указывают в технической документации на изделия);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408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A23B1544-0B49-43B1-B7F9-F82D3955F651}"/>
              </a:ext>
            </a:extLst>
          </p:cNvPr>
          <p:cNvSpPr/>
          <p:nvPr/>
        </p:nvSpPr>
        <p:spPr>
          <a:xfrm>
            <a:off x="-1139609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2256C-1A5C-4BDE-BE9D-4B2A2AC10689}"/>
              </a:ext>
            </a:extLst>
          </p:cNvPr>
          <p:cNvSpPr txBox="1"/>
          <p:nvPr/>
        </p:nvSpPr>
        <p:spPr>
          <a:xfrm>
            <a:off x="297543" y="2692006"/>
            <a:ext cx="45030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1.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Строительный контроль проводится в процессе строительства, реконструкции, капитального ремонта объектов капитального строительства в целях проверки соответствия выполняемых работ проектной документации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технических регламентов, результатам инженерных изысканий, требованиям к строительству, реконструкции объекта капитального строительства…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3A0AE-ABCA-4FC0-B793-41CE8E96C50A}"/>
              </a:ext>
            </a:extLst>
          </p:cNvPr>
          <p:cNvSpPr txBox="1"/>
          <p:nvPr/>
        </p:nvSpPr>
        <p:spPr>
          <a:xfrm>
            <a:off x="5182002" y="2683437"/>
            <a:ext cx="5807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2.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контроль проводится лицом, осуществляющим строительство (застройщиком, техническим заказчиком).</a:t>
            </a:r>
          </a:p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4.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строительства, реконструкции, капитального ремонта объекта капитального строительства лицом, осуществляющим строительство,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проводиться контроль за выполнением работ, которые оказывают влияние на безопасность объекта капитального строительства и в соответствии с технологией строительства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B8249C1-BCF9-495B-BC43-297203E330C2}"/>
              </a:ext>
            </a:extLst>
          </p:cNvPr>
          <p:cNvSpPr txBox="1">
            <a:spLocks noChangeArrowheads="1"/>
          </p:cNvSpPr>
          <p:nvPr/>
        </p:nvSpPr>
        <p:spPr>
          <a:xfrm>
            <a:off x="248211" y="381803"/>
            <a:ext cx="8703284" cy="1065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Градостроительный кодекс Российской Федерации от 29.12.2004 N 190-ФЗ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211" y="1821532"/>
            <a:ext cx="486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53 .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контроль</a:t>
            </a:r>
          </a:p>
        </p:txBody>
      </p:sp>
    </p:spTree>
    <p:extLst>
      <p:ext uri="{BB962C8B-B14F-4D97-AF65-F5344CB8AC3E}">
        <p14:creationId xmlns:p14="http://schemas.microsoft.com/office/powerpoint/2010/main" val="539117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A23B1544-0B49-43B1-B7F9-F82D3955F651}"/>
              </a:ext>
            </a:extLst>
          </p:cNvPr>
          <p:cNvSpPr/>
          <p:nvPr/>
        </p:nvSpPr>
        <p:spPr>
          <a:xfrm>
            <a:off x="-1139609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30166" y="999422"/>
            <a:ext cx="6446157" cy="818798"/>
          </a:xfrm>
        </p:spPr>
        <p:txBody>
          <a:bodyPr>
            <a:normAutofit/>
          </a:bodyPr>
          <a:lstStyle/>
          <a:p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проведения строительного контроля при осуществлении строительства, реконструкции и капитального ремонта объектов капитального строительства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2256C-1A5C-4BDE-BE9D-4B2A2AC10689}"/>
              </a:ext>
            </a:extLst>
          </p:cNvPr>
          <p:cNvSpPr txBox="1"/>
          <p:nvPr/>
        </p:nvSpPr>
        <p:spPr>
          <a:xfrm>
            <a:off x="259043" y="2440145"/>
            <a:ext cx="4503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5.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контроль, осуществляемый подрядчиком, включает проведение следующих контрольных мероприятий:</a:t>
            </a:r>
          </a:p>
          <a:p>
            <a:pPr algn="just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проверка качества строительных материалов, изделий, конструкций и оборудования, поставленных для строительства объекта капитального строительства (далее соответственно - продукция, входной контроль);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3A0AE-ABCA-4FC0-B793-41CE8E96C50A}"/>
              </a:ext>
            </a:extLst>
          </p:cNvPr>
          <p:cNvSpPr txBox="1"/>
          <p:nvPr/>
        </p:nvSpPr>
        <p:spPr>
          <a:xfrm>
            <a:off x="5297505" y="2174301"/>
            <a:ext cx="58079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800" b="1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7.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Входной контроль осуществляется до момента применения продукции в процессе строительства и включает проверку наличия и содержания документов поставщиков, содержащих сведения о качестве поставленной ими продукции, ее соответствия требованиям рабочей документации, технических регламентов, стандартов и сводов правил.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вправе при осуществлении входного контроля провести в установленном порядке измерения и испытания соответствующей продукции своими силами или поручить их проведение аккредитованной организации.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выявления при входном контроле продукции,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соответствующей установленным требованиям, ее применение для строительства не допускается.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B8249C1-BCF9-495B-BC43-297203E330C2}"/>
              </a:ext>
            </a:extLst>
          </p:cNvPr>
          <p:cNvSpPr txBox="1">
            <a:spLocks noChangeArrowheads="1"/>
          </p:cNvSpPr>
          <p:nvPr/>
        </p:nvSpPr>
        <p:spPr>
          <a:xfrm>
            <a:off x="238586" y="511413"/>
            <a:ext cx="9117170" cy="422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Постановление Правительства РФ от 21.06.2010 N 468</a:t>
            </a:r>
          </a:p>
        </p:txBody>
      </p:sp>
    </p:spTree>
    <p:extLst>
      <p:ext uri="{BB962C8B-B14F-4D97-AF65-F5344CB8AC3E}">
        <p14:creationId xmlns:p14="http://schemas.microsoft.com/office/powerpoint/2010/main" val="771109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79CB3436-83CD-42F1-B182-0B64B94775D1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45896" y="965627"/>
            <a:ext cx="4182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и монтаж трубопроводов систем отопления с использованием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металлополимерных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03506" y="2091514"/>
            <a:ext cx="6194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Входной контроль труб и комплектующих изделий</a:t>
            </a:r>
          </a:p>
        </p:txBody>
      </p:sp>
      <p:sp>
        <p:nvSpPr>
          <p:cNvPr id="5" name="Объект 2"/>
          <p:cNvSpPr>
            <a:spLocks noGrp="1" noChangeArrowheads="1"/>
          </p:cNvSpPr>
          <p:nvPr>
            <p:ph idx="1"/>
          </p:nvPr>
        </p:nvSpPr>
        <p:spPr>
          <a:xfrm>
            <a:off x="264946" y="2786515"/>
            <a:ext cx="5250479" cy="4071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5.11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проведения монтажных работ полимерные трубы, соединительные детали, арматура и средства крепления должны быть подвергнуты входному контролю.</a:t>
            </a:r>
          </a:p>
          <a:p>
            <a:pPr marL="0" indent="0" algn="just"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Трубы, соединительные детали, а также средства крепления должны иметь сопроводительный документ, подтверждающий соответствие их нормативным требованиям.</a:t>
            </a:r>
          </a:p>
          <a:p>
            <a:pPr marL="0" indent="0" algn="just"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5.12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Трубы должны иметь маркировку, указывающую диаметр трубы, допустимую температуру и давление. На поверхности труб не должно быть механических повреждений и изломов. Трубы не должны быть скручены или сплющены.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7BF53DD-76C9-4445-A30F-D62037DDF335}"/>
              </a:ext>
            </a:extLst>
          </p:cNvPr>
          <p:cNvSpPr txBox="1">
            <a:spLocks noChangeArrowheads="1"/>
          </p:cNvSpPr>
          <p:nvPr/>
        </p:nvSpPr>
        <p:spPr>
          <a:xfrm>
            <a:off x="6126187" y="2786515"/>
            <a:ext cx="5250479" cy="4071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5.13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штуцерах и накидных гайках соединительных деталей резьба должна быть нарезана в соответствии с ГОСТ 6357, класс прочности В. Сопрягаемые детали не должны иметь выбоин, заусенцев, царапин. Резиновые прокладки должны иметь правильную геометрическую форму.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5.14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крепления полимерных труб должны иметь поверхность, исключающую возможность механического повреждения труб. Размеры хомутов, фиксаторов, скоб должны строго соответствовать диаметрам труб. Металлические крепления должны иметь мягкие прокладки и антикоррозионные покрытия.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7F9C4B-C2E5-4B2B-86FD-05ED1A6D4EFA}"/>
              </a:ext>
            </a:extLst>
          </p:cNvPr>
          <p:cNvSpPr/>
          <p:nvPr/>
        </p:nvSpPr>
        <p:spPr>
          <a:xfrm>
            <a:off x="236371" y="444056"/>
            <a:ext cx="7421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СП 41-102-98. </a:t>
            </a:r>
            <a:r>
              <a:rPr lang="en-US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64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79CB3436-83CD-42F1-B182-0B64B94775D1}"/>
              </a:ext>
            </a:extLst>
          </p:cNvPr>
          <p:cNvSpPr/>
          <p:nvPr/>
        </p:nvSpPr>
        <p:spPr>
          <a:xfrm>
            <a:off x="-1076635" y="-3165709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 41-102-98.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64946" y="866044"/>
            <a:ext cx="2930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строительства СНиП 12-01-2004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64946" y="1867615"/>
            <a:ext cx="49399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Входной контроль труб и комплектующих изделий</a:t>
            </a:r>
          </a:p>
        </p:txBody>
      </p:sp>
      <p:sp>
        <p:nvSpPr>
          <p:cNvPr id="5" name="Объект 2"/>
          <p:cNvSpPr>
            <a:spLocks noGrp="1" noChangeArrowheads="1"/>
          </p:cNvSpPr>
          <p:nvPr>
            <p:ph idx="1"/>
          </p:nvPr>
        </p:nvSpPr>
        <p:spPr>
          <a:xfrm>
            <a:off x="5328697" y="1927020"/>
            <a:ext cx="5945731" cy="486808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altLang="ru-RU" sz="20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9.19.</a:t>
            </a:r>
            <a:r>
              <a:rPr lang="ru-RU" alt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применении в строительстве трубной продукции в качестве строительных материалов, а также при применении в строительстве линейных объектов (сооружений), включающих трубопроводы, трубной продукции в качестве строительных материалов, а также изделий, оборудования, технических устройств, являющихся составными частями трубопровода, поставляемая (получаемая) трубная продукция, изделия, оборудование, технические устройства (далее - продукция) в обязательном порядке должны пройти входной контроль. В ходе проведения процедуры входного контроля проверяется: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alt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наличие, содержание и качество сопроводительных документов, включая сертификаты соответствия, паспорта качества, свидетельства о государственной регистрации, иные документы в соответствии с действующим законодательством, оформленные в соответствии с требованиями соответствующих стандартов;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alt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вид продукции, состояние поверхности, маркировку, наличие механических и прочих повреждений.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7BF53DD-76C9-4445-A30F-D62037DDF335}"/>
              </a:ext>
            </a:extLst>
          </p:cNvPr>
          <p:cNvSpPr txBox="1">
            <a:spLocks noChangeArrowheads="1"/>
          </p:cNvSpPr>
          <p:nvPr/>
        </p:nvSpPr>
        <p:spPr>
          <a:xfrm>
            <a:off x="271049" y="2707962"/>
            <a:ext cx="4885331" cy="2711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altLang="ru-RU" sz="16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9.11.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входного контроля должны быть документированы в журналах входного контроля (приложение И) и лабораторных испытаний.</a:t>
            </a:r>
            <a:endParaRPr lang="ru-RU" altLang="ru-RU" sz="1600" dirty="0">
              <a:solidFill>
                <a:srgbClr val="0070C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altLang="ru-RU" sz="16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9.9.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входном контроле применяемых строительных материалов, изделий, конструкций, полуфабрикатов и оборудования проверяют соответствие показателей качества покупаемых (получаемых) материалов, изделий и оборудования требованиям НД, указанных в проектной документации и (или) договоре подряда.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7F9C4B-C2E5-4B2B-86FD-05ED1A6D4EFA}"/>
              </a:ext>
            </a:extLst>
          </p:cNvPr>
          <p:cNvSpPr/>
          <p:nvPr/>
        </p:nvSpPr>
        <p:spPr>
          <a:xfrm>
            <a:off x="264946" y="449248"/>
            <a:ext cx="74214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СП 48.13330.2019 </a:t>
            </a:r>
            <a:r>
              <a:rPr lang="en-US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71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A23B1544-0B49-43B1-B7F9-F82D3955F651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249418" y="703207"/>
            <a:ext cx="5646057" cy="1062677"/>
          </a:xfrm>
        </p:spPr>
        <p:txBody>
          <a:bodyPr>
            <a:normAutofit/>
          </a:bodyPr>
          <a:lstStyle/>
          <a:p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 правил по проектированию и строительству. Проектирование и монтаж трубопроводов систем водоснабжения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канализации из полимерных материалов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2256C-1A5C-4BDE-BE9D-4B2A2AC10689}"/>
              </a:ext>
            </a:extLst>
          </p:cNvPr>
          <p:cNvSpPr txBox="1"/>
          <p:nvPr/>
        </p:nvSpPr>
        <p:spPr>
          <a:xfrm>
            <a:off x="259043" y="1919178"/>
            <a:ext cx="53194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7.2.2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Входной контроль включает следующие операции:</a:t>
            </a:r>
          </a:p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ЦЕЛОСТНОСТИ МАРКИРОВКИ</a:t>
            </a:r>
            <a:r>
              <a:rPr lang="ru-RU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МАРКИРОВКИ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 и соединительных деталей на соответствие технической документации;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ВНЕШНИЙ ОСМОТР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наружной поверхности труб и соединительных деталей, а также внутренней поверхности соединительных деталей;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ИЗМЕРЕНИЕ И СООТВЕТСТВИЕ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и внутренних диаметров и толщины стенок труб с требуемыми</a:t>
            </a:r>
          </a:p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3A0AE-ABCA-4FC0-B793-41CE8E96C50A}"/>
              </a:ext>
            </a:extLst>
          </p:cNvPr>
          <p:cNvSpPr txBox="1"/>
          <p:nvPr/>
        </p:nvSpPr>
        <p:spPr>
          <a:xfrm>
            <a:off x="6096000" y="1642907"/>
            <a:ext cx="56460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7.2.4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использовать для строительства трубы и соединительные детали с технологическими дефектами, царапинами и отклонениями от допусков больше, чем предусмотрено стандартом или техническими условиями.</a:t>
            </a:r>
          </a:p>
          <a:p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входного контроля оформляются актом по форме, приведенной в приложении Е.</a:t>
            </a:r>
          </a:p>
          <a:p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B8249C1-BCF9-495B-BC43-297203E330C2}"/>
              </a:ext>
            </a:extLst>
          </p:cNvPr>
          <p:cNvSpPr txBox="1">
            <a:spLocks noChangeArrowheads="1"/>
          </p:cNvSpPr>
          <p:nvPr/>
        </p:nvSpPr>
        <p:spPr>
          <a:xfrm>
            <a:off x="248212" y="521038"/>
            <a:ext cx="2872359" cy="422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СП 40-102-2000</a:t>
            </a:r>
            <a:r>
              <a:rPr lang="en-US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endParaRPr lang="ru-RU" altLang="ru-RU" sz="2800" dirty="0">
              <a:solidFill>
                <a:srgbClr val="0070C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93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55" y="1613634"/>
            <a:ext cx="1761093" cy="78270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" y="4257323"/>
            <a:ext cx="985439" cy="84905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6B2083-56FC-4D08-8AF8-2FC6F6560531}"/>
              </a:ext>
            </a:extLst>
          </p:cNvPr>
          <p:cNvGrpSpPr/>
          <p:nvPr/>
        </p:nvGrpSpPr>
        <p:grpSpPr>
          <a:xfrm>
            <a:off x="2380840" y="3303639"/>
            <a:ext cx="1693496" cy="747879"/>
            <a:chOff x="964975" y="2301929"/>
            <a:chExt cx="1543056" cy="681442"/>
          </a:xfrm>
        </p:grpSpPr>
        <p:pic>
          <p:nvPicPr>
            <p:cNvPr id="56" name="Рисунок 55" descr="бланк НИИ 00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10234" r="62575" b="77636"/>
            <a:stretch/>
          </p:blipFill>
          <p:spPr bwMode="auto">
            <a:xfrm>
              <a:off x="1435902" y="2301929"/>
              <a:ext cx="514569" cy="3709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7" name="Прямоугольник 56"/>
            <p:cNvSpPr/>
            <p:nvPr/>
          </p:nvSpPr>
          <p:spPr>
            <a:xfrm>
              <a:off x="964975" y="2725020"/>
              <a:ext cx="1543056" cy="258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200" dirty="0" err="1">
                  <a:latin typeface="Impact" panose="020B0806030902050204" pitchFamily="34" charset="0"/>
                </a:rPr>
                <a:t>НИИсантехники</a:t>
              </a:r>
              <a:endParaRPr lang="ru-RU" sz="1200" dirty="0"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45" y="973517"/>
            <a:ext cx="1382651" cy="58796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7" y="300349"/>
            <a:ext cx="1543056" cy="477896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20098" r="8843" b="25739"/>
          <a:stretch/>
        </p:blipFill>
        <p:spPr>
          <a:xfrm>
            <a:off x="3907953" y="3738968"/>
            <a:ext cx="1208439" cy="576931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7" t="6509" r="22777" b="17879"/>
          <a:stretch/>
        </p:blipFill>
        <p:spPr>
          <a:xfrm>
            <a:off x="10798340" y="5794200"/>
            <a:ext cx="673561" cy="899725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8" y="883297"/>
            <a:ext cx="1347763" cy="587967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53" y="2971501"/>
            <a:ext cx="2303703" cy="704864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63" y="212749"/>
            <a:ext cx="1988304" cy="39256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83" y="49909"/>
            <a:ext cx="1357280" cy="904852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72" y="1606504"/>
            <a:ext cx="1605931" cy="68825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41" y="1820590"/>
            <a:ext cx="2233223" cy="299996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14" y="6244064"/>
            <a:ext cx="1771399" cy="36313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2" b="15895"/>
          <a:stretch/>
        </p:blipFill>
        <p:spPr>
          <a:xfrm>
            <a:off x="6493058" y="1012611"/>
            <a:ext cx="1051729" cy="790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33263" r="-632" b="36421"/>
          <a:stretch/>
        </p:blipFill>
        <p:spPr>
          <a:xfrm>
            <a:off x="8500536" y="6156345"/>
            <a:ext cx="1393517" cy="422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08" y="3801768"/>
            <a:ext cx="781945" cy="7819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71" y="4709042"/>
            <a:ext cx="1471383" cy="51178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3" y="6244063"/>
            <a:ext cx="1745240" cy="368024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4" y="127439"/>
            <a:ext cx="1685065" cy="758279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5" y="2282703"/>
            <a:ext cx="1823748" cy="347628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r="20097"/>
          <a:stretch/>
        </p:blipFill>
        <p:spPr>
          <a:xfrm>
            <a:off x="1420370" y="3422656"/>
            <a:ext cx="1087209" cy="915497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25"/>
          <a:srcRect l="30756" t="29906" r="31607" b="30280"/>
          <a:stretch/>
        </p:blipFill>
        <p:spPr>
          <a:xfrm>
            <a:off x="1388803" y="5098225"/>
            <a:ext cx="1582456" cy="941628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16" y="5410144"/>
            <a:ext cx="1034841" cy="43808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94" y="340527"/>
            <a:ext cx="1142293" cy="421379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183" y="5600369"/>
            <a:ext cx="2966067" cy="3856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5"/>
          <a:stretch/>
        </p:blipFill>
        <p:spPr>
          <a:xfrm>
            <a:off x="3988430" y="3010719"/>
            <a:ext cx="2014047" cy="58448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20465" r="11278" b="29295"/>
          <a:stretch/>
        </p:blipFill>
        <p:spPr>
          <a:xfrm>
            <a:off x="932604" y="2692051"/>
            <a:ext cx="1975203" cy="396627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12648" r="7117" b="18404"/>
          <a:stretch/>
        </p:blipFill>
        <p:spPr>
          <a:xfrm>
            <a:off x="5366912" y="1863779"/>
            <a:ext cx="1224257" cy="1039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9" t="36793" r="16745" b="54018"/>
          <a:stretch/>
        </p:blipFill>
        <p:spPr>
          <a:xfrm>
            <a:off x="2764386" y="5335296"/>
            <a:ext cx="1867927" cy="4937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29" y="881524"/>
            <a:ext cx="1194337" cy="5075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910" y="4234289"/>
            <a:ext cx="2295349" cy="12911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56" y="2005118"/>
            <a:ext cx="1524261" cy="3878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6" y="3230147"/>
            <a:ext cx="1222937" cy="675163"/>
          </a:xfrm>
          <a:prstGeom prst="rect">
            <a:avLst/>
          </a:prstGeom>
        </p:spPr>
      </p:pic>
      <p:pic>
        <p:nvPicPr>
          <p:cNvPr id="2050" name="Рисунок 2" descr="лого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40" y="1027395"/>
            <a:ext cx="1609725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33" y="3857810"/>
            <a:ext cx="1431087" cy="5520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666" y="560751"/>
            <a:ext cx="2059613" cy="6109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839" y="3558938"/>
            <a:ext cx="966851" cy="5259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19" y="6045731"/>
            <a:ext cx="1330291" cy="5862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6AEB76E-FFE8-4B24-BC33-3DC10C994A5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45" y="6263829"/>
            <a:ext cx="1745240" cy="5009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041A5C-1114-47D7-8F66-2AA61C6904C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83" y="5508643"/>
            <a:ext cx="1968572" cy="3926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E3E514-741A-4C78-9C81-F2D9FB1CEE1B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94" y="4465119"/>
            <a:ext cx="1137645" cy="7263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DE1A831-6D11-473F-83E6-3CE7C73762F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16" y="3031786"/>
            <a:ext cx="1497481" cy="39672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B809230-E89F-4E85-B043-10144B942ED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65" y="4396421"/>
            <a:ext cx="1680223" cy="5052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796515-BF11-47B5-8F70-0DEE1643755B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55" y="2391332"/>
            <a:ext cx="1431087" cy="735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9246EC-7EFE-4425-A458-95B70FDF0F7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8" y="4722074"/>
            <a:ext cx="978865" cy="5377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3FB373-9A03-4ED5-B226-BAD912F05855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16978"/>
          <a:stretch/>
        </p:blipFill>
        <p:spPr>
          <a:xfrm>
            <a:off x="177750" y="1230697"/>
            <a:ext cx="1488868" cy="5546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20E4C18-D080-4A26-9E43-D85EA98964E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21" y="1298463"/>
            <a:ext cx="891617" cy="48010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88"/>
          <a:stretch/>
        </p:blipFill>
        <p:spPr>
          <a:xfrm>
            <a:off x="8106345" y="2456643"/>
            <a:ext cx="1665063" cy="47301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A9248A-B9FD-4184-B7CA-6C3AA2D30AA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847338" y="1177743"/>
            <a:ext cx="1125364" cy="6507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0B6EF9F-35DC-48FB-BC11-E91C1C99173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022471" y="4622707"/>
            <a:ext cx="773028" cy="7397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883F2EB-3536-497C-8C0F-41F2E001D455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894054" y="6096"/>
            <a:ext cx="2039429" cy="53017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B2133D9-022D-4A1F-9C21-B273F8B6AA45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0349553" y="2506645"/>
            <a:ext cx="1559243" cy="6399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A58A5F7-4AD4-45F2-AAB3-D3799E18CB6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478316" y="4672566"/>
            <a:ext cx="1119285" cy="63998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CCD7289-8EDE-4026-8AA3-90E33C11FC01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t="21650" b="18146"/>
          <a:stretch/>
        </p:blipFill>
        <p:spPr>
          <a:xfrm>
            <a:off x="2943612" y="4435795"/>
            <a:ext cx="1255115" cy="75563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037852C-700D-4F11-A16E-5C23A3CA8604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71177" y="5357531"/>
            <a:ext cx="1234169" cy="517316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DDD37ED1-3A3D-4277-9041-16D9168AC63C}"/>
              </a:ext>
            </a:extLst>
          </p:cNvPr>
          <p:cNvGrpSpPr/>
          <p:nvPr/>
        </p:nvGrpSpPr>
        <p:grpSpPr>
          <a:xfrm>
            <a:off x="7893816" y="3627613"/>
            <a:ext cx="3046307" cy="833192"/>
            <a:chOff x="5494000" y="3436110"/>
            <a:chExt cx="2284730" cy="62489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D02B255E-A4A2-4344-9E03-CEF6D9806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5494000" y="3436110"/>
              <a:ext cx="682049" cy="624894"/>
            </a:xfrm>
            <a:prstGeom prst="rect">
              <a:avLst/>
            </a:prstGeom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3E5BD79-CA40-4595-8F54-AB1E7B8906CA}"/>
                </a:ext>
              </a:extLst>
            </p:cNvPr>
            <p:cNvSpPr/>
            <p:nvPr/>
          </p:nvSpPr>
          <p:spPr>
            <a:xfrm>
              <a:off x="6119636" y="3592176"/>
              <a:ext cx="1659094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ООО «Казанский Завод Полимерной Арматуры»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577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A23B1544-0B49-43B1-B7F9-F82D3955F651}"/>
              </a:ext>
            </a:extLst>
          </p:cNvPr>
          <p:cNvSpPr/>
          <p:nvPr/>
        </p:nvSpPr>
        <p:spPr>
          <a:xfrm>
            <a:off x="-1139609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2256C-1A5C-4BDE-BE9D-4B2A2AC10689}"/>
              </a:ext>
            </a:extLst>
          </p:cNvPr>
          <p:cNvSpPr txBox="1"/>
          <p:nvPr/>
        </p:nvSpPr>
        <p:spPr>
          <a:xfrm>
            <a:off x="248212" y="5809087"/>
            <a:ext cx="1101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во всех случаях, когда стандартами, техническими условиями или другими обязательными для сторон правилами не установлен иной порядок приемки продукции производственно-технического назначения и товаров народного потребления по количеству, качеству и комплектности, а также тары под продукцией или товарами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B8249C1-BCF9-495B-BC43-297203E330C2}"/>
              </a:ext>
            </a:extLst>
          </p:cNvPr>
          <p:cNvSpPr txBox="1">
            <a:spLocks noChangeArrowheads="1"/>
          </p:cNvSpPr>
          <p:nvPr/>
        </p:nvSpPr>
        <p:spPr>
          <a:xfrm>
            <a:off x="248212" y="1181100"/>
            <a:ext cx="5057214" cy="2762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Инструкция о порядке приемки продукции производственно-технического назначения и товаров народного потребления по количеству"</a:t>
            </a:r>
          </a:p>
          <a:p>
            <a:r>
              <a:rPr lang="ru-RU" alt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(утв. постановлением Госарбитража СССР от 15.06.1965 N П-6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B8249C1-BCF9-495B-BC43-297203E330C2}"/>
              </a:ext>
            </a:extLst>
          </p:cNvPr>
          <p:cNvSpPr txBox="1">
            <a:spLocks noChangeArrowheads="1"/>
          </p:cNvSpPr>
          <p:nvPr/>
        </p:nvSpPr>
        <p:spPr>
          <a:xfrm>
            <a:off x="248212" y="3276600"/>
            <a:ext cx="5057214" cy="2762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Инструкция о порядке приемки продукции производственно-технического назначения и товаров народного потребления по качеству</a:t>
            </a:r>
          </a:p>
          <a:p>
            <a:r>
              <a:rPr lang="ru-RU" alt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(утв. постановлением Госарбитража СССР от </a:t>
            </a:r>
            <a:r>
              <a:rPr lang="en-US" alt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25.04.1966 N </a:t>
            </a:r>
            <a:r>
              <a:rPr lang="ru-RU" altLang="ru-RU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П-7</a:t>
            </a:r>
          </a:p>
          <a:p>
            <a:endParaRPr lang="ru-RU" altLang="ru-RU" sz="18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B8249C1-BCF9-495B-BC43-297203E330C2}"/>
              </a:ext>
            </a:extLst>
          </p:cNvPr>
          <p:cNvSpPr txBox="1">
            <a:spLocks noChangeArrowheads="1"/>
          </p:cNvSpPr>
          <p:nvPr/>
        </p:nvSpPr>
        <p:spPr>
          <a:xfrm>
            <a:off x="248212" y="521038"/>
            <a:ext cx="2872359" cy="422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Инструкции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43625" y="1566808"/>
            <a:ext cx="3553105" cy="3553105"/>
          </a:xfrm>
          <a:prstGeom prst="rect">
            <a:avLst/>
          </a:prstGeom>
          <a:blipFill dpi="0" rotWithShape="1">
            <a:blip r:embed="rId3">
              <a:alphaModFix amt="8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530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FD489F0B-D5DD-4EE2-95EA-78DC4D0040D7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8234972" y="2681721"/>
            <a:ext cx="4203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СП 40-102-2000</a:t>
            </a:r>
            <a:r>
              <a:rPr lang="en-US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ПРИЛОЖЕНИЕ  «Е»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4"/>
          <p:cNvSpPr>
            <a:spLocks noGrp="1" noChangeArrowheads="1"/>
          </p:cNvSpPr>
          <p:nvPr>
            <p:ph idx="1"/>
          </p:nvPr>
        </p:nvSpPr>
        <p:spPr>
          <a:xfrm>
            <a:off x="267721" y="595086"/>
            <a:ext cx="7507722" cy="6081485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  <a:p>
            <a:pPr marL="0" indent="0" algn="ctr"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ВХОДНОГО КОНТРОЛЯ ПАРТИИ ТРУБ ИЗ ПОЛИМЕРНЫХ МАТЕРИАЛОВ (СОЕДИНИТЕЛЬНЫХ ДЕТАЛЕЙ)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_____________________________________________________________________________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организации получателя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(соединительные детали) получены для систем ___________________________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водопровод, канализация и др.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давлением ________ МПа.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Партия состоит из 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шт., бухт или барабанов (ящиков соединительных деталей)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соответствует   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или зарубежный стандарт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труб  ______ мм, длиной ______ м __________________________________________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(маркировка по стандарту)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</a:t>
            </a:r>
          </a:p>
          <a:p>
            <a:endParaRPr lang="ru-RU" altLang="ru-RU" sz="1400" dirty="0"/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Подписи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заказчика __________От подрядчика _____________От эксплуатирующей организации__________</a:t>
            </a:r>
          </a:p>
        </p:txBody>
      </p:sp>
    </p:spTree>
    <p:extLst>
      <p:ext uri="{BB962C8B-B14F-4D97-AF65-F5344CB8AC3E}">
        <p14:creationId xmlns:p14="http://schemas.microsoft.com/office/powerpoint/2010/main" val="110145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D489F0B-D5DD-4EE2-95EA-78DC4D0040D7}"/>
              </a:ext>
            </a:extLst>
          </p:cNvPr>
          <p:cNvSpPr/>
          <p:nvPr/>
        </p:nvSpPr>
        <p:spPr>
          <a:xfrm>
            <a:off x="-1120471" y="-3114218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8264105" y="2207268"/>
            <a:ext cx="3398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СП 48.13330.2019 ПРИЛОЖЕНИЕ  «И»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69" y="406142"/>
            <a:ext cx="6171267" cy="6006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305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24D77C27-9E85-44D7-8E97-906C0102334A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37906" y="432534"/>
            <a:ext cx="5277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Обозначение пластиковых труб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434692"/>
              </p:ext>
            </p:extLst>
          </p:nvPr>
        </p:nvGraphicFramePr>
        <p:xfrm>
          <a:off x="339199" y="1274890"/>
          <a:ext cx="10314286" cy="5539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223">
                  <a:extLst>
                    <a:ext uri="{9D8B030D-6E8A-4147-A177-3AD203B41FA5}">
                      <a16:colId xmlns:a16="http://schemas.microsoft.com/office/drawing/2014/main" val="759807432"/>
                    </a:ext>
                  </a:extLst>
                </a:gridCol>
                <a:gridCol w="6922063">
                  <a:extLst>
                    <a:ext uri="{9D8B030D-6E8A-4147-A177-3AD203B41FA5}">
                      <a16:colId xmlns:a16="http://schemas.microsoft.com/office/drawing/2014/main" val="3941929476"/>
                    </a:ext>
                  </a:extLst>
                </a:gridCol>
              </a:tblGrid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PE (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ПЭ</a:t>
                      </a:r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полиэтилен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69246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PVC-U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(НПВХ)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непластифицированный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поливинилхлорид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86017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PP-H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(ПП-Г или ПП тип 1)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полипропилен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гомополимер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972630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PP-B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(ПП-Б или ПП тип 2)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полипропилен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блоксополимер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2091659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PP-R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(ПП-Р или ПП тип 3)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полипропилен рандомсополимер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0574"/>
                  </a:ext>
                </a:extLst>
              </a:tr>
              <a:tr h="830234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PP-RCT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(ПП тип 4)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полипропилен рандомсополимер повышенной термостойкости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8647318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PE-X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(ПЭ-С)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сшитый полиэтилен (тип сшивки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b, c)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00183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PB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(ПБ)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полибутен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6962747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PVC-C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(ХПВХ)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хлорированный поливинилхлорид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680692"/>
                  </a:ext>
                </a:extLst>
              </a:tr>
              <a:tr h="523259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PE-RT </a:t>
                      </a:r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(ПЭ-ПТ) </a:t>
                      </a:r>
                      <a:endParaRPr lang="ru-RU" sz="2000" b="0" dirty="0">
                        <a:solidFill>
                          <a:srgbClr val="0070C0"/>
                        </a:solidFill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полиэтилен повышенной термостойкости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109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044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CF19076C-446A-44CD-9983-882ED771741F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60986" y="478143"/>
            <a:ext cx="11356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Фитинги для соединения пластиковых труб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37C25D6-A0DB-4DBF-B767-51BA911DEECA}"/>
              </a:ext>
            </a:extLst>
          </p:cNvPr>
          <p:cNvGrpSpPr/>
          <p:nvPr/>
        </p:nvGrpSpPr>
        <p:grpSpPr>
          <a:xfrm>
            <a:off x="260986" y="1651175"/>
            <a:ext cx="10848183" cy="4850628"/>
            <a:chOff x="600457" y="1607633"/>
            <a:chExt cx="10848183" cy="4850628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F590FE2B-4A8B-4866-9C3F-5F0E0602D3D4}"/>
                </a:ext>
              </a:extLst>
            </p:cNvPr>
            <p:cNvSpPr/>
            <p:nvPr/>
          </p:nvSpPr>
          <p:spPr>
            <a:xfrm>
              <a:off x="600457" y="1607633"/>
              <a:ext cx="1044491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AutoNum type="arabicPeriod"/>
              </a:pP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Фитинги для соединения при помощи сварки изготавливают из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РЕ, РР-Н, РР-В, PP-R, PP-RCT, РВ, PE-RT и сваривают с трубами из того же материала.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5378347" y="5910226"/>
              <a:ext cx="60702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РЕ, РР-Н, РР-В, PP-R, PP-RCT, РВ, PE-RT.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448099" y="2514540"/>
              <a:ext cx="4845639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пособы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сварки: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934231" y="3622863"/>
              <a:ext cx="31573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фитинги с трубными концами для сварки встык труб из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147787" y="3707624"/>
              <a:ext cx="42246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РЕ, PE-RT, РР-Н, РР-В, PP-R, PP-RCT;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532517" y="4535691"/>
              <a:ext cx="38881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фитинги с раструбами для сварки нагретым инструментом труб из 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147787" y="4726320"/>
              <a:ext cx="46349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РЕ, РР-Н, РР-В, PP-R, PP-RCT, РВ, PE-RT;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377220" y="5534931"/>
              <a:ext cx="43185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фитинги с раструбами с закладными электронагревателями (электросварные) для труб из </a:t>
              </a:r>
              <a:endParaRPr lang="ru-RU" dirty="0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6501A5-FC8A-45F6-B463-7EFD7E0F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44" y="3531123"/>
            <a:ext cx="1029691" cy="9312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1A83FF-8753-4211-8DD5-CD05154A9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6" y="4499949"/>
            <a:ext cx="931405" cy="9020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FAA35A-7ADD-4CC9-AE50-7DDCE8139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04" y="5602016"/>
            <a:ext cx="756458" cy="75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99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2FEF10FC-3BA0-4E97-976F-160C1A134A3F}"/>
              </a:ext>
            </a:extLst>
          </p:cNvPr>
          <p:cNvSpPr/>
          <p:nvPr/>
        </p:nvSpPr>
        <p:spPr>
          <a:xfrm>
            <a:off x="-1279096" y="-305111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60986" y="470275"/>
            <a:ext cx="60817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Фитинги для соединения пластиковых труб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90FE2B-4A8B-4866-9C3F-5F0E0602D3D4}"/>
              </a:ext>
            </a:extLst>
          </p:cNvPr>
          <p:cNvSpPr/>
          <p:nvPr/>
        </p:nvSpPr>
        <p:spPr>
          <a:xfrm>
            <a:off x="2460979" y="1651400"/>
            <a:ext cx="45011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Фитинги с раструбами для клеевых соединений изготавливают из PVC-U и PVC-C и склеивают с трубами из того же материала.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65176" y="3478046"/>
            <a:ext cx="4599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Фитинги комбинированные имеют закладную деталь с внутренней или наружной трубной резьбой. Закладная деталь находится  в полимерном корпусе фитинга. Фитинг соединятся с трубопроводом сваркой или склеиванием по п.1 или п.2. Резьбовое соединение используется для соединения с трубопроводной арматурой или перехода на другой вид пластиковых труб.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193B8A-FBA0-4F20-8C3B-220A126935F5}"/>
              </a:ext>
            </a:extLst>
          </p:cNvPr>
          <p:cNvSpPr/>
          <p:nvPr/>
        </p:nvSpPr>
        <p:spPr>
          <a:xfrm>
            <a:off x="7344229" y="1546307"/>
            <a:ext cx="3765386" cy="3765386"/>
          </a:xfrm>
          <a:prstGeom prst="rect">
            <a:avLst/>
          </a:prstGeom>
          <a:blipFill dpi="0" rotWithShape="1">
            <a:blip r:embed="rId3">
              <a:alphaModFix amt="19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E386D-5A5F-4C1A-AF5A-241AC300A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64" y="4299484"/>
            <a:ext cx="1184439" cy="1219447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98651" y="5362613"/>
            <a:ext cx="675399" cy="67669"/>
          </a:xfrm>
          <a:prstGeom prst="ellipse">
            <a:avLst/>
          </a:prstGeom>
          <a:solidFill>
            <a:schemeClr val="tx1">
              <a:lumMod val="65000"/>
              <a:lumOff val="35000"/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glow rad="127000">
              <a:schemeClr val="tx1">
                <a:lumMod val="50000"/>
                <a:lumOff val="50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134E94-032E-43E3-9510-95EB640EF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97" y="2005235"/>
            <a:ext cx="1284679" cy="11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7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вал 28">
            <a:extLst>
              <a:ext uri="{FF2B5EF4-FFF2-40B4-BE49-F238E27FC236}">
                <a16:creationId xmlns:a16="http://schemas.microsoft.com/office/drawing/2014/main" id="{64FB9591-E7C8-4252-8A2F-1AD23522B324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43888" y="470671"/>
            <a:ext cx="7295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Фитинги для соединения пластиковых труб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CB06FFC-6B4E-426A-B7BA-B5D7A0A87ECB}"/>
              </a:ext>
            </a:extLst>
          </p:cNvPr>
          <p:cNvSpPr/>
          <p:nvPr/>
        </p:nvSpPr>
        <p:spPr>
          <a:xfrm>
            <a:off x="218410" y="1159661"/>
            <a:ext cx="10681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Фитинги механического типа соединения изготавливают из полимерных материалов и/или металлов и могут быть следующих типов: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71598" y="2163084"/>
            <a:ext cx="11570754" cy="705258"/>
            <a:chOff x="271598" y="2163084"/>
            <a:chExt cx="11570754" cy="705258"/>
          </a:xfrm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7A242F48-84E3-4B14-AD72-9BED3DD63004}"/>
                </a:ext>
              </a:extLst>
            </p:cNvPr>
            <p:cNvGrpSpPr/>
            <p:nvPr/>
          </p:nvGrpSpPr>
          <p:grpSpPr>
            <a:xfrm>
              <a:off x="967255" y="2331047"/>
              <a:ext cx="10875097" cy="369332"/>
              <a:chOff x="564423" y="2648505"/>
              <a:chExt cx="10875097" cy="369332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564423" y="2648505"/>
                <a:ext cx="19765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Компрессионные</a:t>
                </a:r>
                <a:endParaRPr lang="ru-RU" b="1" dirty="0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145826" y="2648505"/>
                <a:ext cx="8293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соединение осуществляется обжатием кольца по наружной поверхности трубы;</a:t>
                </a:r>
                <a:endParaRPr lang="ru-RU" dirty="0"/>
              </a:p>
            </p:txBody>
          </p: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650A8FA-E946-4B80-A4C9-207E3653D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98" y="2163084"/>
              <a:ext cx="733849" cy="705258"/>
            </a:xfrm>
            <a:prstGeom prst="rect">
              <a:avLst/>
            </a:prstGeom>
          </p:spPr>
        </p:pic>
      </p:grpSp>
      <p:grpSp>
        <p:nvGrpSpPr>
          <p:cNvPr id="33" name="Группа 32"/>
          <p:cNvGrpSpPr/>
          <p:nvPr/>
        </p:nvGrpSpPr>
        <p:grpSpPr>
          <a:xfrm>
            <a:off x="282353" y="2874764"/>
            <a:ext cx="10603967" cy="646331"/>
            <a:chOff x="282353" y="2933459"/>
            <a:chExt cx="10603967" cy="646331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989D4CB5-62C7-445B-B25B-B9EEDB8DA65C}"/>
                </a:ext>
              </a:extLst>
            </p:cNvPr>
            <p:cNvGrpSpPr/>
            <p:nvPr/>
          </p:nvGrpSpPr>
          <p:grpSpPr>
            <a:xfrm>
              <a:off x="958202" y="2933459"/>
              <a:ext cx="9928118" cy="646331"/>
              <a:chOff x="826968" y="3306451"/>
              <a:chExt cx="9928118" cy="646331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826968" y="3444950"/>
                <a:ext cx="267618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Прессовые (обжимные)</a:t>
                </a:r>
                <a:endParaRPr lang="ru-RU" b="1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3417428" y="3306451"/>
                <a:ext cx="73376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соединение осуществляется обжатием фитинга или отдельного кольца по наружной поверхности трубы с помощью специального инструмента;</a:t>
                </a:r>
                <a:endParaRPr lang="ru-RU" dirty="0"/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D118C8D-85A1-4AB8-8B2B-65360788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353" y="2972693"/>
              <a:ext cx="647197" cy="567863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320541" y="4516196"/>
            <a:ext cx="11023708" cy="646331"/>
            <a:chOff x="320541" y="4584371"/>
            <a:chExt cx="11023708" cy="646331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7734C67-536C-487F-89EE-929E121268E6}"/>
                </a:ext>
              </a:extLst>
            </p:cNvPr>
            <p:cNvGrpSpPr/>
            <p:nvPr/>
          </p:nvGrpSpPr>
          <p:grpSpPr>
            <a:xfrm>
              <a:off x="958202" y="4584371"/>
              <a:ext cx="10386047" cy="646331"/>
              <a:chOff x="826968" y="4928857"/>
              <a:chExt cx="10386047" cy="646331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826968" y="4928857"/>
                <a:ext cx="282426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Фитинги быстрого соединения ("</a:t>
                </a:r>
                <a:r>
                  <a:rPr lang="ru-RU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пуш-фит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") </a:t>
                </a:r>
                <a:endParaRPr lang="ru-RU" b="1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426481" y="5067356"/>
                <a:ext cx="77865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соединяемые усилием нажатия без применения нагрева или инструмента;</a:t>
                </a:r>
              </a:p>
            </p:txBody>
          </p:sp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8A5094F-0B62-4C79-8E91-9CF0187E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541" y="4658998"/>
              <a:ext cx="503981" cy="497077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320541" y="3695480"/>
            <a:ext cx="9230464" cy="646331"/>
            <a:chOff x="320541" y="3758915"/>
            <a:chExt cx="9230464" cy="646331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EB2894C8-5EC8-4001-8C9D-D655D068246A}"/>
                </a:ext>
              </a:extLst>
            </p:cNvPr>
            <p:cNvGrpSpPr/>
            <p:nvPr/>
          </p:nvGrpSpPr>
          <p:grpSpPr>
            <a:xfrm>
              <a:off x="949149" y="3758915"/>
              <a:ext cx="8601856" cy="646331"/>
              <a:chOff x="817915" y="4196156"/>
              <a:chExt cx="8601856" cy="646331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817915" y="4334655"/>
                <a:ext cx="2526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Резьбовые разъемные </a:t>
                </a:r>
                <a:endParaRPr lang="ru-RU" b="1" dirty="0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417428" y="4196156"/>
                <a:ext cx="600234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состоят из двух элементов, соединяемых накидной гайкой с эластичным уплотнением;</a:t>
                </a:r>
              </a:p>
            </p:txBody>
          </p: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25011AF-C6A2-4E90-920B-B59A9002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541" y="3838946"/>
              <a:ext cx="544376" cy="486269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355389" y="5336912"/>
            <a:ext cx="5469550" cy="646331"/>
            <a:chOff x="355389" y="5409827"/>
            <a:chExt cx="5469550" cy="646331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8B7FA486-F75F-4600-A1B0-35EDE6832188}"/>
                </a:ext>
              </a:extLst>
            </p:cNvPr>
            <p:cNvGrpSpPr/>
            <p:nvPr/>
          </p:nvGrpSpPr>
          <p:grpSpPr>
            <a:xfrm>
              <a:off x="967255" y="5409827"/>
              <a:ext cx="4857684" cy="646331"/>
              <a:chOff x="799809" y="5690701"/>
              <a:chExt cx="4857684" cy="646331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799809" y="5690701"/>
                <a:ext cx="216619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Фитинги аксиального типа </a:t>
                </a:r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3390269" y="5829200"/>
                <a:ext cx="22672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надвижной гильзой</a:t>
                </a:r>
                <a:endParaRPr lang="ru-RU" dirty="0"/>
              </a:p>
            </p:txBody>
          </p:sp>
        </p:grp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B462972-06A0-4204-AD1E-057DF602C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389" y="5512646"/>
              <a:ext cx="582344" cy="44069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282353" y="6157628"/>
            <a:ext cx="2534995" cy="534528"/>
            <a:chOff x="282353" y="6157628"/>
            <a:chExt cx="2534995" cy="53452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901129" y="6240226"/>
              <a:ext cx="191621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Фланцевые</a:t>
              </a: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64DEB48-CE6A-4128-8438-DE804C5C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2353" y="6157628"/>
              <a:ext cx="555408" cy="53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108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C0486B53-52D3-4F14-B6A3-388E6B0F10AE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2113" y="447843"/>
            <a:ext cx="107025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Область применения пластиковых труб и фитингов ГОСТ 32415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861830"/>
              </p:ext>
            </p:extLst>
          </p:nvPr>
        </p:nvGraphicFramePr>
        <p:xfrm>
          <a:off x="349407" y="1168058"/>
          <a:ext cx="10499569" cy="56049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04585">
                  <a:extLst>
                    <a:ext uri="{9D8B030D-6E8A-4147-A177-3AD203B41FA5}">
                      <a16:colId xmlns:a16="http://schemas.microsoft.com/office/drawing/2014/main" val="3360269480"/>
                    </a:ext>
                  </a:extLst>
                </a:gridCol>
                <a:gridCol w="523234">
                  <a:extLst>
                    <a:ext uri="{9D8B030D-6E8A-4147-A177-3AD203B41FA5}">
                      <a16:colId xmlns:a16="http://schemas.microsoft.com/office/drawing/2014/main" val="1825600421"/>
                    </a:ext>
                  </a:extLst>
                </a:gridCol>
                <a:gridCol w="1465056">
                  <a:extLst>
                    <a:ext uri="{9D8B030D-6E8A-4147-A177-3AD203B41FA5}">
                      <a16:colId xmlns:a16="http://schemas.microsoft.com/office/drawing/2014/main" val="2967500307"/>
                    </a:ext>
                  </a:extLst>
                </a:gridCol>
                <a:gridCol w="566103">
                  <a:extLst>
                    <a:ext uri="{9D8B030D-6E8A-4147-A177-3AD203B41FA5}">
                      <a16:colId xmlns:a16="http://schemas.microsoft.com/office/drawing/2014/main" val="2638984194"/>
                    </a:ext>
                  </a:extLst>
                </a:gridCol>
                <a:gridCol w="1491904">
                  <a:extLst>
                    <a:ext uri="{9D8B030D-6E8A-4147-A177-3AD203B41FA5}">
                      <a16:colId xmlns:a16="http://schemas.microsoft.com/office/drawing/2014/main" val="3258511290"/>
                    </a:ext>
                  </a:extLst>
                </a:gridCol>
                <a:gridCol w="568344">
                  <a:extLst>
                    <a:ext uri="{9D8B030D-6E8A-4147-A177-3AD203B41FA5}">
                      <a16:colId xmlns:a16="http://schemas.microsoft.com/office/drawing/2014/main" val="2303858317"/>
                    </a:ext>
                  </a:extLst>
                </a:gridCol>
                <a:gridCol w="1251392">
                  <a:extLst>
                    <a:ext uri="{9D8B030D-6E8A-4147-A177-3AD203B41FA5}">
                      <a16:colId xmlns:a16="http://schemas.microsoft.com/office/drawing/2014/main" val="2587797255"/>
                    </a:ext>
                  </a:extLst>
                </a:gridCol>
                <a:gridCol w="3028951">
                  <a:extLst>
                    <a:ext uri="{9D8B030D-6E8A-4147-A177-3AD203B41FA5}">
                      <a16:colId xmlns:a16="http://schemas.microsoft.com/office/drawing/2014/main" val="765522950"/>
                    </a:ext>
                  </a:extLst>
                </a:gridCol>
              </a:tblGrid>
              <a:tr h="634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эксплуатации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С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при,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С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при,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 С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при,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применения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3859387328"/>
                  </a:ext>
                </a:extLst>
              </a:tr>
              <a:tr h="634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  (60 ˚ С)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1449469336"/>
                  </a:ext>
                </a:extLst>
              </a:tr>
              <a:tr h="634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  (70 ˚ С)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1755089633"/>
                  </a:ext>
                </a:extLst>
              </a:tr>
              <a:tr h="17243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Высокотемпературное напольное отопление. Низкотемпературное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отопление отопительными приборами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774913186"/>
                  </a:ext>
                </a:extLst>
              </a:tr>
              <a:tr h="11794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Высокотемпературное отопление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отопительными приборами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164144751"/>
                  </a:ext>
                </a:extLst>
              </a:tr>
              <a:tr h="6155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5149" marR="85149" marT="42575" marB="425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Холодное водоснабжение</a:t>
                      </a:r>
                    </a:p>
                  </a:txBody>
                  <a:tcPr marL="85149" marR="85149" marT="42575" marB="42575"/>
                </a:tc>
                <a:extLst>
                  <a:ext uri="{0D108BD9-81ED-4DB2-BD59-A6C34878D82A}">
                    <a16:rowId xmlns:a16="http://schemas.microsoft.com/office/drawing/2014/main" val="2006863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18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1AFF97C8-6C5E-4A06-8F32-A27AD67CFF9E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33989" y="476871"/>
            <a:ext cx="600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Маркировка трубы </a:t>
            </a:r>
            <a:r>
              <a:rPr lang="ru-RU" sz="2800" dirty="0">
                <a:solidFill>
                  <a:schemeClr val="accent5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ГОСТ 32415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408" y="3039557"/>
            <a:ext cx="4454822" cy="163121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трубы должна наноситься маркировка с интервалом не более 1 м, которая содержит наименование или товарный знак изготовителя, условное обозначение изделия (без слова труба)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5206" y="1161590"/>
            <a:ext cx="61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 трубы состоит из: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038647"/>
              </p:ext>
            </p:extLst>
          </p:nvPr>
        </p:nvGraphicFramePr>
        <p:xfrm>
          <a:off x="5313436" y="1950165"/>
          <a:ext cx="5132851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2851">
                  <a:extLst>
                    <a:ext uri="{9D8B030D-6E8A-4147-A177-3AD203B41FA5}">
                      <a16:colId xmlns:a16="http://schemas.microsoft.com/office/drawing/2014/main" val="1918974304"/>
                    </a:ext>
                  </a:extLst>
                </a:gridCol>
              </a:tblGrid>
              <a:tr h="32667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Слова «труба»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52090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Сокращенного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обозначения материала (с указанием десятикратного значения для труб из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типа сшивки – для труб из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PE-X)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75059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Стандартного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размерного отношения (серии)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54277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Номинального наружного диаметра и номинальной толщины стенки трубы, мм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657485"/>
                  </a:ext>
                </a:extLst>
              </a:tr>
              <a:tr h="36850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Класса эксплуатации и соответствующего рабочего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давления, Мпа, для труб систем холодного, горячего водоснабжения и отопления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202329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Номинального давления для труб систем холодного водоснабжения из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PVC-U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175266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Обозначения 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03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441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234698" y="476926"/>
            <a:ext cx="4787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Пример маркировки трубы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698" y="1433586"/>
            <a:ext cx="11957303" cy="62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Т.М.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PP-R SDR 6/S 2,5 -20x3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,4 класс 2/0,8 МПа класс 5/0,6 МПа ГОСТ 32415-2013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6606" y="2091650"/>
            <a:ext cx="243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 стандарта</a:t>
            </a:r>
          </a:p>
        </p:txBody>
      </p:sp>
      <p:sp>
        <p:nvSpPr>
          <p:cNvPr id="9" name="Правая круглая скобка 8"/>
          <p:cNvSpPr/>
          <p:nvPr/>
        </p:nvSpPr>
        <p:spPr>
          <a:xfrm rot="5400000">
            <a:off x="10571883" y="810397"/>
            <a:ext cx="75976" cy="248653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496" y="2152974"/>
            <a:ext cx="101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</a:t>
            </a:r>
          </a:p>
        </p:txBody>
      </p:sp>
      <p:sp>
        <p:nvSpPr>
          <p:cNvPr id="13" name="Правая круглая скобка 12"/>
          <p:cNvSpPr/>
          <p:nvPr/>
        </p:nvSpPr>
        <p:spPr>
          <a:xfrm rot="5400000">
            <a:off x="534923" y="1667083"/>
            <a:ext cx="45719" cy="78268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круглая скобка 13"/>
          <p:cNvSpPr/>
          <p:nvPr/>
        </p:nvSpPr>
        <p:spPr>
          <a:xfrm rot="5400000">
            <a:off x="1385862" y="1679640"/>
            <a:ext cx="45719" cy="78268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99435" y="2131786"/>
            <a:ext cx="101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</a:p>
        </p:txBody>
      </p:sp>
      <p:sp>
        <p:nvSpPr>
          <p:cNvPr id="16" name="Правая круглая скобка 15"/>
          <p:cNvSpPr/>
          <p:nvPr/>
        </p:nvSpPr>
        <p:spPr>
          <a:xfrm rot="5400000">
            <a:off x="6923390" y="-296377"/>
            <a:ext cx="75975" cy="470007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70726" y="2127900"/>
            <a:ext cx="38604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эксплуатации и рабочее давления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Правая круглая скобка 17"/>
          <p:cNvSpPr/>
          <p:nvPr/>
        </p:nvSpPr>
        <p:spPr>
          <a:xfrm rot="5400000">
            <a:off x="4085013" y="1634027"/>
            <a:ext cx="68363" cy="87390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491868" y="2054841"/>
            <a:ext cx="124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диаметр; толщина стенки</a:t>
            </a:r>
          </a:p>
        </p:txBody>
      </p:sp>
      <p:sp>
        <p:nvSpPr>
          <p:cNvPr id="21" name="Правая круглая скобка 20"/>
          <p:cNvSpPr/>
          <p:nvPr/>
        </p:nvSpPr>
        <p:spPr>
          <a:xfrm rot="5400000">
            <a:off x="2634481" y="1333594"/>
            <a:ext cx="77833" cy="151078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91169" y="2070981"/>
            <a:ext cx="1792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стандартное размерное отношение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496" y="3290496"/>
            <a:ext cx="11302805" cy="62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Т.М.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PVC-U SDR 11- 200x18,2 PN 25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питьевая ГОСТ 32415-2013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46869" y="3814399"/>
            <a:ext cx="1245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диаметр; толщина стенки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3679" y="3891893"/>
            <a:ext cx="949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</a:t>
            </a:r>
          </a:p>
        </p:txBody>
      </p:sp>
      <p:sp>
        <p:nvSpPr>
          <p:cNvPr id="31" name="Правая круглая скобка 30"/>
          <p:cNvSpPr/>
          <p:nvPr/>
        </p:nvSpPr>
        <p:spPr>
          <a:xfrm rot="5400000">
            <a:off x="451702" y="3575462"/>
            <a:ext cx="45719" cy="61624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авая круглая скобка 31"/>
          <p:cNvSpPr/>
          <p:nvPr/>
        </p:nvSpPr>
        <p:spPr>
          <a:xfrm rot="5400000">
            <a:off x="1291212" y="3397590"/>
            <a:ext cx="68578" cy="949123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863346" y="3904925"/>
            <a:ext cx="101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549943" y="3871519"/>
            <a:ext cx="1792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стандартное размерное отношение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5" name="Правая круглая скобка 34"/>
          <p:cNvSpPr/>
          <p:nvPr/>
        </p:nvSpPr>
        <p:spPr>
          <a:xfrm rot="5400000">
            <a:off x="2423490" y="3355237"/>
            <a:ext cx="45719" cy="105668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авая круглая скобка 35"/>
          <p:cNvSpPr/>
          <p:nvPr/>
        </p:nvSpPr>
        <p:spPr>
          <a:xfrm rot="5400000">
            <a:off x="3777618" y="3230043"/>
            <a:ext cx="45719" cy="126525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6793683" y="3891893"/>
            <a:ext cx="243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 стандарта</a:t>
            </a:r>
          </a:p>
        </p:txBody>
      </p:sp>
      <p:sp>
        <p:nvSpPr>
          <p:cNvPr id="38" name="Правая круглая скобка 37"/>
          <p:cNvSpPr/>
          <p:nvPr/>
        </p:nvSpPr>
        <p:spPr>
          <a:xfrm rot="5400000">
            <a:off x="7902760" y="2592857"/>
            <a:ext cx="91778" cy="255274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48495" y="4984481"/>
            <a:ext cx="11957303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Т.М.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Xb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/AL/PE-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Xb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16x2,2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2/1,0 МПа класс 5/1,0 Мпа ГОСТ 53630-2015 Проверить требования к маркировке на соответствие ГОСТ и/или ТУ</a:t>
            </a:r>
          </a:p>
        </p:txBody>
      </p:sp>
    </p:spTree>
    <p:extLst>
      <p:ext uri="{BB962C8B-B14F-4D97-AF65-F5344CB8AC3E}">
        <p14:creationId xmlns:p14="http://schemas.microsoft.com/office/powerpoint/2010/main" val="3758183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115328" y="-3100158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7458" y="431782"/>
            <a:ext cx="103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6FB4"/>
                </a:solidFill>
                <a:latin typeface="Impact" panose="020B0806030902050204" pitchFamily="34" charset="0"/>
              </a:rPr>
              <a:t>Ассоциация производителей трубопроводных систем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5E4AA-2B45-46D4-9110-7BA46669A0F6}"/>
              </a:ext>
            </a:extLst>
          </p:cNvPr>
          <p:cNvSpPr txBox="1"/>
          <p:nvPr/>
        </p:nvSpPr>
        <p:spPr>
          <a:xfrm>
            <a:off x="7418657" y="1459934"/>
            <a:ext cx="3216792" cy="126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7200" dirty="0">
                <a:solidFill>
                  <a:srgbClr val="006FB4"/>
                </a:solidFill>
                <a:latin typeface="Impact" panose="020B0806030902050204" pitchFamily="34" charset="0"/>
              </a:rPr>
              <a:t>50% </a:t>
            </a:r>
          </a:p>
          <a:p>
            <a:pPr>
              <a:lnSpc>
                <a:spcPct val="7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 полимерных внутридомовых сетей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DE4247-C308-47CA-9A29-904860A47D8F}"/>
              </a:ext>
            </a:extLst>
          </p:cNvPr>
          <p:cNvSpPr txBox="1"/>
          <p:nvPr/>
        </p:nvSpPr>
        <p:spPr>
          <a:xfrm>
            <a:off x="7418657" y="3215412"/>
            <a:ext cx="2800064" cy="126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7200" dirty="0">
                <a:solidFill>
                  <a:srgbClr val="006FB4"/>
                </a:solidFill>
                <a:latin typeface="Impact" panose="020B0806030902050204" pitchFamily="34" charset="0"/>
              </a:rPr>
              <a:t>8</a:t>
            </a:r>
            <a:r>
              <a:rPr lang="ru-RU" sz="7200" dirty="0">
                <a:solidFill>
                  <a:srgbClr val="006FB4"/>
                </a:solidFill>
                <a:latin typeface="Impact" panose="020B0806030902050204" pitchFamily="34" charset="0"/>
              </a:rPr>
              <a:t>3 % </a:t>
            </a:r>
          </a:p>
          <a:p>
            <a:pPr>
              <a:lnSpc>
                <a:spcPct val="7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 полимерных труб для наружных сетей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13685-9CE3-4055-841A-6795F6B1D5E7}"/>
              </a:ext>
            </a:extLst>
          </p:cNvPr>
          <p:cNvSpPr txBox="1"/>
          <p:nvPr/>
        </p:nvSpPr>
        <p:spPr>
          <a:xfrm>
            <a:off x="7418659" y="4981715"/>
            <a:ext cx="3758328" cy="126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7200" dirty="0">
                <a:solidFill>
                  <a:srgbClr val="006FB4"/>
                </a:solidFill>
                <a:latin typeface="Impact" panose="020B0806030902050204" pitchFamily="34" charset="0"/>
              </a:rPr>
              <a:t>90</a:t>
            </a:r>
            <a:r>
              <a:rPr lang="ru-RU" sz="7200" dirty="0">
                <a:solidFill>
                  <a:srgbClr val="006FB4"/>
                </a:solidFill>
                <a:latin typeface="Impact" panose="020B0806030902050204" pitchFamily="34" charset="0"/>
              </a:rPr>
              <a:t> % </a:t>
            </a:r>
          </a:p>
          <a:p>
            <a:pPr>
              <a:lnSpc>
                <a:spcPct val="7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 труб чугунных</a:t>
            </a:r>
          </a:p>
          <a:p>
            <a:pPr>
              <a:lnSpc>
                <a:spcPct val="7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шаровидным графитом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9456372-E502-466E-AFE6-472B92723824}"/>
              </a:ext>
            </a:extLst>
          </p:cNvPr>
          <p:cNvGrpSpPr/>
          <p:nvPr/>
        </p:nvGrpSpPr>
        <p:grpSpPr>
          <a:xfrm>
            <a:off x="815161" y="1349405"/>
            <a:ext cx="5063635" cy="4898935"/>
            <a:chOff x="227456" y="1909017"/>
            <a:chExt cx="5063635" cy="453463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27456" y="1909017"/>
              <a:ext cx="5063635" cy="427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Объединяет </a:t>
              </a:r>
              <a:r>
                <a:rPr lang="ru-RU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</a:t>
              </a:r>
              <a:r>
                <a:rPr lang="ru-RU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организаций: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6" name="Группа 35"/>
            <p:cNvGrpSpPr/>
            <p:nvPr/>
          </p:nvGrpSpPr>
          <p:grpSpPr>
            <a:xfrm>
              <a:off x="331214" y="6035953"/>
              <a:ext cx="3404066" cy="407696"/>
              <a:chOff x="331214" y="6035953"/>
              <a:chExt cx="3404066" cy="407696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906942" y="6055135"/>
                <a:ext cx="2828338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научно–исследовательские</a:t>
                </a:r>
                <a:endParaRPr lang="ru-RU" dirty="0"/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4" y="6035953"/>
                <a:ext cx="407696" cy="407696"/>
              </a:xfrm>
              <a:prstGeom prst="rect">
                <a:avLst/>
              </a:prstGeom>
            </p:spPr>
          </p:pic>
        </p:grpSp>
        <p:grpSp>
          <p:nvGrpSpPr>
            <p:cNvPr id="35" name="Группа 34"/>
            <p:cNvGrpSpPr/>
            <p:nvPr/>
          </p:nvGrpSpPr>
          <p:grpSpPr>
            <a:xfrm>
              <a:off x="331213" y="5451006"/>
              <a:ext cx="1899267" cy="375291"/>
              <a:chOff x="331213" y="5451006"/>
              <a:chExt cx="1899267" cy="37529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16466" y="5453985"/>
                <a:ext cx="1314014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экспертные</a:t>
                </a:r>
                <a:endParaRPr lang="ru-RU" dirty="0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3" y="5451006"/>
                <a:ext cx="375291" cy="375291"/>
              </a:xfrm>
              <a:prstGeom prst="rect">
                <a:avLst/>
              </a:prstGeom>
            </p:spPr>
          </p:pic>
        </p:grpSp>
        <p:grpSp>
          <p:nvGrpSpPr>
            <p:cNvPr id="34" name="Группа 33"/>
            <p:cNvGrpSpPr/>
            <p:nvPr/>
          </p:nvGrpSpPr>
          <p:grpSpPr>
            <a:xfrm>
              <a:off x="331214" y="4844870"/>
              <a:ext cx="1592353" cy="385812"/>
              <a:chOff x="331214" y="4844870"/>
              <a:chExt cx="1592353" cy="38581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906942" y="4853109"/>
                <a:ext cx="1016625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учебные</a:t>
                </a:r>
                <a:endParaRPr lang="ru-RU" dirty="0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4" y="4844870"/>
                <a:ext cx="385812" cy="385812"/>
              </a:xfrm>
              <a:prstGeom prst="rect">
                <a:avLst/>
              </a:prstGeom>
            </p:spPr>
          </p:pic>
        </p:grpSp>
        <p:grpSp>
          <p:nvGrpSpPr>
            <p:cNvPr id="33" name="Группа 32"/>
            <p:cNvGrpSpPr/>
            <p:nvPr/>
          </p:nvGrpSpPr>
          <p:grpSpPr>
            <a:xfrm>
              <a:off x="331214" y="4266168"/>
              <a:ext cx="3740441" cy="368622"/>
              <a:chOff x="331214" y="4266168"/>
              <a:chExt cx="3740441" cy="368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906942" y="4266168"/>
                <a:ext cx="3164713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коммерческие и управляющие</a:t>
                </a:r>
                <a:endParaRPr lang="ru-RU" dirty="0"/>
              </a:p>
            </p:txBody>
          </p:sp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4" y="4266878"/>
                <a:ext cx="367912" cy="367912"/>
              </a:xfrm>
              <a:prstGeom prst="rect">
                <a:avLst/>
              </a:prstGeom>
            </p:spPr>
          </p:pic>
        </p:grpSp>
        <p:grpSp>
          <p:nvGrpSpPr>
            <p:cNvPr id="32" name="Группа 31"/>
            <p:cNvGrpSpPr/>
            <p:nvPr/>
          </p:nvGrpSpPr>
          <p:grpSpPr>
            <a:xfrm>
              <a:off x="331214" y="3641004"/>
              <a:ext cx="2536487" cy="398366"/>
              <a:chOff x="331214" y="3641004"/>
              <a:chExt cx="2536487" cy="398366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97418" y="3655520"/>
                <a:ext cx="1970283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эксплуатирующие</a:t>
                </a:r>
                <a:endParaRPr lang="ru-RU" dirty="0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4" y="3641004"/>
                <a:ext cx="398366" cy="398366"/>
              </a:xfrm>
              <a:prstGeom prst="rect">
                <a:avLst/>
              </a:prstGeom>
            </p:spPr>
          </p:pic>
        </p:grpSp>
        <p:grpSp>
          <p:nvGrpSpPr>
            <p:cNvPr id="30" name="Группа 29"/>
            <p:cNvGrpSpPr/>
            <p:nvPr/>
          </p:nvGrpSpPr>
          <p:grpSpPr>
            <a:xfrm>
              <a:off x="331214" y="2396384"/>
              <a:ext cx="2581405" cy="397456"/>
              <a:chOff x="331214" y="2396384"/>
              <a:chExt cx="2581405" cy="397456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906942" y="2410446"/>
                <a:ext cx="2005677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производственные</a:t>
                </a:r>
                <a:endParaRPr lang="ru-RU" dirty="0"/>
              </a:p>
            </p:txBody>
          </p:sp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4" y="2396384"/>
                <a:ext cx="397456" cy="397456"/>
              </a:xfrm>
              <a:prstGeom prst="rect">
                <a:avLst/>
              </a:prstGeom>
            </p:spPr>
          </p:pic>
        </p:grpSp>
        <p:grpSp>
          <p:nvGrpSpPr>
            <p:cNvPr id="31" name="Группа 30"/>
            <p:cNvGrpSpPr/>
            <p:nvPr/>
          </p:nvGrpSpPr>
          <p:grpSpPr>
            <a:xfrm>
              <a:off x="331213" y="3014837"/>
              <a:ext cx="3240982" cy="402243"/>
              <a:chOff x="331213" y="3014837"/>
              <a:chExt cx="3240982" cy="402243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916468" y="3031292"/>
                <a:ext cx="2655727" cy="341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строительно</a:t>
                </a:r>
                <a:r>
                  <a:rPr lang="ru-RU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–монтажные</a:t>
                </a:r>
                <a:endParaRPr lang="ru-RU" dirty="0"/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213" y="3014837"/>
                <a:ext cx="402243" cy="4022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73341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93E64006-CAFB-44F4-8E7A-B0502D8C69DC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2115" y="445743"/>
            <a:ext cx="71646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Условное обозначение фитинга состоит из: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750049"/>
              </p:ext>
            </p:extLst>
          </p:nvPr>
        </p:nvGraphicFramePr>
        <p:xfrm>
          <a:off x="339199" y="1682854"/>
          <a:ext cx="9893373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3373">
                  <a:extLst>
                    <a:ext uri="{9D8B030D-6E8A-4147-A177-3AD203B41FA5}">
                      <a16:colId xmlns:a16="http://schemas.microsoft.com/office/drawing/2014/main" val="1918974304"/>
                    </a:ext>
                  </a:extLst>
                </a:gridCol>
              </a:tblGrid>
              <a:tr h="326676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фитинга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52090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Сокращенного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обозначения полимерного материала фитинга (с указанием десятикратного значения для полиэтилена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типа сшивки для  сшитого полиэтилена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PE-X)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75059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Стандартного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размерного отношения (серии)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54277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Номинального наружного диаметра соединяемых труб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657485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Размера резьбы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5964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Номинальной толщины стенки соединяемых труб (для фитингов с фиксацией по внутреннему диаметру трубы)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170282"/>
                  </a:ext>
                </a:extLst>
              </a:tr>
              <a:tr h="36850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Класса эксплуатации и соответствующего рабочего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давления, Мпа, для фитингов систем холодного, горячего водоснабжения и отопления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202329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Номинального давления для фитингов систем холодного водоснабжения из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PVC-U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175266"/>
                  </a:ext>
                </a:extLst>
              </a:tr>
              <a:tr h="32667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Обозначения 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стандарта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03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860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244018" y="450242"/>
            <a:ext cx="5234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Пример маркировки фитинга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6661" y="1402164"/>
            <a:ext cx="1120110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Т.М.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PP-R SDR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2-20 класс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/1,0 МПа класс 5/0,8 МПа ГОСТ 32415-2013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947" y="5056500"/>
            <a:ext cx="11846104" cy="224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стандарта, наименование фитинга, классы эксплуатации и соответствующие им значения рабочего давления, дату изготовления (месяц и год) допускается указывать на ярлыке, обеспечивающем сохранность маркировки в процессе транспортирования, хранения и монтажа.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9962" y="3132061"/>
            <a:ext cx="79009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Т.М.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PVC-U SDR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13,6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PN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32415-2013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2469" y="2141110"/>
            <a:ext cx="243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 стандарта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50" y="2211718"/>
            <a:ext cx="101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</a:t>
            </a:r>
          </a:p>
        </p:txBody>
      </p:sp>
      <p:sp>
        <p:nvSpPr>
          <p:cNvPr id="9" name="Правая круглая скобка 8"/>
          <p:cNvSpPr/>
          <p:nvPr/>
        </p:nvSpPr>
        <p:spPr>
          <a:xfrm rot="5400000">
            <a:off x="713908" y="1933830"/>
            <a:ext cx="45719" cy="51005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круглая скобка 9"/>
          <p:cNvSpPr/>
          <p:nvPr/>
        </p:nvSpPr>
        <p:spPr>
          <a:xfrm rot="5400000">
            <a:off x="1469616" y="1807276"/>
            <a:ext cx="45719" cy="782682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78210" y="2211937"/>
            <a:ext cx="101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50430" y="2200196"/>
            <a:ext cx="36181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эксплуатации и рабочее давления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42316" y="2224916"/>
            <a:ext cx="1447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стандартное размерное отношение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авая круглая скобка 14"/>
          <p:cNvSpPr/>
          <p:nvPr/>
        </p:nvSpPr>
        <p:spPr>
          <a:xfrm rot="5400000">
            <a:off x="2621661" y="1497942"/>
            <a:ext cx="77385" cy="137656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авая круглая скобка 16"/>
          <p:cNvSpPr/>
          <p:nvPr/>
        </p:nvSpPr>
        <p:spPr>
          <a:xfrm rot="5400000">
            <a:off x="9885909" y="885210"/>
            <a:ext cx="45719" cy="256789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авая круглая скобка 17"/>
          <p:cNvSpPr/>
          <p:nvPr/>
        </p:nvSpPr>
        <p:spPr>
          <a:xfrm rot="5400000">
            <a:off x="6214266" y="-156378"/>
            <a:ext cx="77384" cy="467832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185381" y="3785632"/>
            <a:ext cx="243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 стандарта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2404" y="3801893"/>
            <a:ext cx="1018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</a:t>
            </a:r>
          </a:p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</a:t>
            </a:r>
          </a:p>
        </p:txBody>
      </p:sp>
      <p:sp>
        <p:nvSpPr>
          <p:cNvPr id="23" name="Правая круглая скобка 22"/>
          <p:cNvSpPr/>
          <p:nvPr/>
        </p:nvSpPr>
        <p:spPr>
          <a:xfrm rot="5400000">
            <a:off x="608831" y="3553463"/>
            <a:ext cx="45719" cy="51005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094543" y="3821047"/>
            <a:ext cx="101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49366" y="3801893"/>
            <a:ext cx="18235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стандартное размерное отношение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6" name="Правая круглая скобка 25"/>
          <p:cNvSpPr/>
          <p:nvPr/>
        </p:nvSpPr>
        <p:spPr>
          <a:xfrm rot="5400000">
            <a:off x="6435748" y="2495085"/>
            <a:ext cx="45719" cy="2567898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авая круглая скобка 26"/>
          <p:cNvSpPr/>
          <p:nvPr/>
        </p:nvSpPr>
        <p:spPr>
          <a:xfrm rot="5400000">
            <a:off x="1580088" y="3298327"/>
            <a:ext cx="45719" cy="1020331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авая круглая скобка 27"/>
          <p:cNvSpPr/>
          <p:nvPr/>
        </p:nvSpPr>
        <p:spPr>
          <a:xfrm rot="5400000">
            <a:off x="2840231" y="3171308"/>
            <a:ext cx="58766" cy="1287415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авая круглая скобка 29"/>
          <p:cNvSpPr/>
          <p:nvPr/>
        </p:nvSpPr>
        <p:spPr>
          <a:xfrm rot="5400000">
            <a:off x="3825089" y="3555610"/>
            <a:ext cx="45719" cy="51005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348636" y="3822803"/>
            <a:ext cx="101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0537" y="3800109"/>
            <a:ext cx="980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3" name="Правая круглая скобка 32"/>
          <p:cNvSpPr/>
          <p:nvPr/>
        </p:nvSpPr>
        <p:spPr>
          <a:xfrm rot="5400000">
            <a:off x="4623547" y="3355265"/>
            <a:ext cx="59833" cy="901887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B56B46-CCE6-4FE0-B7D9-7F5A6B10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344" y="2176852"/>
            <a:ext cx="518205" cy="5486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685E40-6BCE-4EC0-BC91-2C57F18794BE}"/>
              </a:ext>
            </a:extLst>
          </p:cNvPr>
          <p:cNvSpPr/>
          <p:nvPr/>
        </p:nvSpPr>
        <p:spPr>
          <a:xfrm>
            <a:off x="3190220" y="2297625"/>
            <a:ext cx="1297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диаметр</a:t>
            </a:r>
          </a:p>
        </p:txBody>
      </p:sp>
    </p:spTree>
    <p:extLst>
      <p:ext uri="{BB962C8B-B14F-4D97-AF65-F5344CB8AC3E}">
        <p14:creationId xmlns:p14="http://schemas.microsoft.com/office/powerpoint/2010/main" val="111522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F45FA91D-2B34-47B1-850C-9F07C162DF5C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42446" y="444125"/>
            <a:ext cx="6854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cs typeface="Times New Roman" panose="02020603050405020304" pitchFamily="18" charset="0"/>
              </a:rPr>
              <a:t>Примеры неправильной маркировки труб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3B09431-3249-43F8-8B7C-EC721CA6D1C8}"/>
              </a:ext>
            </a:extLst>
          </p:cNvPr>
          <p:cNvGraphicFramePr>
            <a:graphicFrameLocks noGrp="1"/>
          </p:cNvGraphicFramePr>
          <p:nvPr/>
        </p:nvGraphicFramePr>
        <p:xfrm>
          <a:off x="343534" y="1238025"/>
          <a:ext cx="10610216" cy="5036495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1750595">
                  <a:extLst>
                    <a:ext uri="{9D8B030D-6E8A-4147-A177-3AD203B41FA5}">
                      <a16:colId xmlns:a16="http://schemas.microsoft.com/office/drawing/2014/main" val="2108781031"/>
                    </a:ext>
                  </a:extLst>
                </a:gridCol>
                <a:gridCol w="935611">
                  <a:extLst>
                    <a:ext uri="{9D8B030D-6E8A-4147-A177-3AD203B41FA5}">
                      <a16:colId xmlns:a16="http://schemas.microsoft.com/office/drawing/2014/main" val="4206458437"/>
                    </a:ext>
                  </a:extLst>
                </a:gridCol>
                <a:gridCol w="4066085">
                  <a:extLst>
                    <a:ext uri="{9D8B030D-6E8A-4147-A177-3AD203B41FA5}">
                      <a16:colId xmlns:a16="http://schemas.microsoft.com/office/drawing/2014/main" val="4016191195"/>
                    </a:ext>
                  </a:extLst>
                </a:gridCol>
                <a:gridCol w="3857925">
                  <a:extLst>
                    <a:ext uri="{9D8B030D-6E8A-4147-A177-3AD203B41FA5}">
                      <a16:colId xmlns:a16="http://schemas.microsoft.com/office/drawing/2014/main" val="1536213299"/>
                    </a:ext>
                  </a:extLst>
                </a:gridCol>
              </a:tblGrid>
              <a:tr h="730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Наименование образца продукции (По бирке)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Т.М.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effectLst/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Маркировка на продукции, на этикетке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effectLst/>
                        <a:latin typeface="Impact" panose="020B080603090205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Impact" panose="020B0806030902050204" pitchFamily="34" charset="0"/>
                          <a:cs typeface="Times New Roman" panose="02020603050405020304" pitchFamily="18" charset="0"/>
                        </a:rPr>
                        <a:t>Замечания</a:t>
                      </a:r>
                      <a:endParaRPr lang="ru-RU" sz="14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317917"/>
                  </a:ext>
                </a:extLst>
              </a:tr>
              <a:tr h="7638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Труба полипропиленовая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VALFEX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VALFEX PP-R 80SDR 11/S5 20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ХВ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/1,0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МПа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=20℃ (PN 10)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питьевая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ГОСТ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32415-2013/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2248-001-21088915-2015  №200310257 PPR 003 EX/1 №15 22:44:17 21/04/2020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Лишняя информация: Т=20℃ (PN 10) питьевая. «Питьевая» - только при наличии СГР (ранее СЭС).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extLst>
                  <a:ext uri="{0D108BD9-81ED-4DB2-BD59-A6C34878D82A}">
                    <a16:rowId xmlns:a16="http://schemas.microsoft.com/office/drawing/2014/main" val="987068078"/>
                  </a:ext>
                </a:extLst>
              </a:tr>
              <a:tr h="7506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Труба полипропиленовая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армированная стекловолокном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Valtec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Valtec PP-FIBER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PP-R100/FB/PP-R100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 20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SDR 7,4/S 3,2 Class 5/6 bar Class 4,2/10bar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Class1/13bar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 Р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53630-2015 DIN 8077/8078 ISO 9001:2008 24/10/19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такой материал не соответствует ГОСТ.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не соответствие - по факту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Не правильно Class1/13bar – правильно  Class1/10bar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extLst>
                  <a:ext uri="{0D108BD9-81ED-4DB2-BD59-A6C34878D82A}">
                    <a16:rowId xmlns:a16="http://schemas.microsoft.com/office/drawing/2014/main" val="312835298"/>
                  </a:ext>
                </a:extLst>
              </a:tr>
              <a:tr h="11913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Труба полипропиленовая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армированная стекловолокном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VALFEX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VALFEX PP-R 80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Армированная стекловолокном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PP-R/PP-R SDR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6/S 2,5 20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1/1,0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МПа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2/0,8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МПа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4/1,0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МПа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,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5/0,8 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МПа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Tmax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=90℃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питьевая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(PN 25)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-2248-002-21088915-2015 № PP R003 EX/1 LOT 200401457 № 13 02.58.29 11.05.2020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правильное обозначение материала,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5/0,8   - должно быть класс 5/0,6МПа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Лишняя информация PP-R 80 , Tmax=90℃ питьевая. PN 25 не соответствие – по факту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extLst>
                  <a:ext uri="{0D108BD9-81ED-4DB2-BD59-A6C34878D82A}">
                    <a16:rowId xmlns:a16="http://schemas.microsoft.com/office/drawing/2014/main" val="3617482539"/>
                  </a:ext>
                </a:extLst>
              </a:tr>
              <a:tr h="7301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Труба для отопления и теплоснабжения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Rehau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Rehau Rautitan Pink 16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 PE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/EVOH 1136042 class 1/10,  class 2/10, 4/10, 5/8 bar DIN 4/26 ISO 15875 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PE-Xa   class 5/6 bar 2018-11-14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указан норматив для РФ, соответственно параметры эксплуатации не имеют привязки к нормативу.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extLst>
                  <a:ext uri="{0D108BD9-81ED-4DB2-BD59-A6C34878D82A}">
                    <a16:rowId xmlns:a16="http://schemas.microsoft.com/office/drawing/2014/main" val="2122192870"/>
                  </a:ext>
                </a:extLst>
              </a:tr>
              <a:tr h="8703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Труба металлопластиковая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USMetrix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USMetrix MULTILAYER PIPE PE-Xb/AL/PE-HD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10bar 95℃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 PN-EN ISO 21003 20151029 PZH:HK/W/0329/01/2012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указан норматив для РФ и параметры эксплуатации.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10bar 95℃ лишняя информация, маркетинговая.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6734" marR="66734" marT="0" marB="0"/>
                </a:tc>
                <a:extLst>
                  <a:ext uri="{0D108BD9-81ED-4DB2-BD59-A6C34878D82A}">
                    <a16:rowId xmlns:a16="http://schemas.microsoft.com/office/drawing/2014/main" val="1166041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48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58131C81-97E8-4996-B342-F58D85E0F1C6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866C3BB-DCAD-4DA4-9FBC-1BD01E36FEB7}"/>
              </a:ext>
            </a:extLst>
          </p:cNvPr>
          <p:cNvGraphicFramePr>
            <a:graphicFrameLocks noGrp="1"/>
          </p:cNvGraphicFramePr>
          <p:nvPr/>
        </p:nvGraphicFramePr>
        <p:xfrm>
          <a:off x="332915" y="1264706"/>
          <a:ext cx="10362886" cy="5034492"/>
        </p:xfrm>
        <a:graphic>
          <a:graphicData uri="http://schemas.openxmlformats.org/drawingml/2006/table">
            <a:tbl>
              <a:tblPr firstRow="1" firstCol="1" bandRow="1" bandCol="1">
                <a:tableStyleId>{5A111915-BE36-4E01-A7E5-04B1672EAD32}</a:tableStyleId>
              </a:tblPr>
              <a:tblGrid>
                <a:gridCol w="2015195">
                  <a:extLst>
                    <a:ext uri="{9D8B030D-6E8A-4147-A177-3AD203B41FA5}">
                      <a16:colId xmlns:a16="http://schemas.microsoft.com/office/drawing/2014/main" val="1328093560"/>
                    </a:ext>
                  </a:extLst>
                </a:gridCol>
                <a:gridCol w="873732">
                  <a:extLst>
                    <a:ext uri="{9D8B030D-6E8A-4147-A177-3AD203B41FA5}">
                      <a16:colId xmlns:a16="http://schemas.microsoft.com/office/drawing/2014/main" val="1840471165"/>
                    </a:ext>
                  </a:extLst>
                </a:gridCol>
                <a:gridCol w="3785254">
                  <a:extLst>
                    <a:ext uri="{9D8B030D-6E8A-4147-A177-3AD203B41FA5}">
                      <a16:colId xmlns:a16="http://schemas.microsoft.com/office/drawing/2014/main" val="4078263940"/>
                    </a:ext>
                  </a:extLst>
                </a:gridCol>
                <a:gridCol w="3688705">
                  <a:extLst>
                    <a:ext uri="{9D8B030D-6E8A-4147-A177-3AD203B41FA5}">
                      <a16:colId xmlns:a16="http://schemas.microsoft.com/office/drawing/2014/main" val="771233871"/>
                    </a:ext>
                  </a:extLst>
                </a:gridCol>
              </a:tblGrid>
              <a:tr h="410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Impact" panose="020B0806030902050204" pitchFamily="34" charset="0"/>
                        </a:rPr>
                        <a:t>Наименование образца продукции (По бирке)1111</a:t>
                      </a:r>
                      <a:endParaRPr lang="ru-RU" sz="9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Impact" panose="020B0806030902050204" pitchFamily="34" charset="0"/>
                        </a:rPr>
                        <a:t>Т.М.</a:t>
                      </a:r>
                      <a:endParaRPr lang="ru-RU" sz="9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Impact" panose="020B0806030902050204" pitchFamily="34" charset="0"/>
                        </a:rPr>
                        <a:t>Маркировка на продукции, на этикетке</a:t>
                      </a:r>
                      <a:endParaRPr lang="ru-RU" sz="9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dirty="0">
                          <a:effectLst/>
                          <a:latin typeface="Impact" panose="020B0806030902050204" pitchFamily="34" charset="0"/>
                        </a:rPr>
                        <a:t>Замечания</a:t>
                      </a:r>
                      <a:endParaRPr lang="ru-RU" sz="900" b="0" dirty="0">
                        <a:effectLst/>
                        <a:latin typeface="Impact" panose="020B080603090205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01495"/>
                  </a:ext>
                </a:extLst>
              </a:tr>
              <a:tr h="7917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Труба металлопластиковая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UNI</a:t>
                      </a:r>
                      <a:r>
                        <a:rPr lang="ru-RU" sz="900" dirty="0">
                          <a:effectLst/>
                        </a:rPr>
                        <a:t>-</a:t>
                      </a:r>
                      <a:r>
                        <a:rPr lang="en-US" sz="900" dirty="0" err="1">
                          <a:effectLst/>
                        </a:rPr>
                        <a:t>fitt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UNI-</a:t>
                      </a:r>
                      <a:r>
                        <a:rPr lang="en-US" sz="900" dirty="0" err="1">
                          <a:effectLst/>
                        </a:rPr>
                        <a:t>fitt</a:t>
                      </a:r>
                      <a:r>
                        <a:rPr lang="en-US" sz="900" dirty="0">
                          <a:effectLst/>
                        </a:rPr>
                        <a:t>  </a:t>
                      </a:r>
                      <a:r>
                        <a:rPr lang="en-US" sz="900" u="sng" dirty="0">
                          <a:solidFill>
                            <a:srgbClr val="0000FF"/>
                          </a:solidFill>
                          <a:effectLst/>
                          <a:hlinkClick r:id="rId3"/>
                        </a:rPr>
                        <a:t>www.uni-fitt.com-</a:t>
                      </a:r>
                      <a:r>
                        <a:rPr lang="en-US" sz="900" dirty="0">
                          <a:effectLst/>
                        </a:rPr>
                        <a:t> made in GERMANY by </a:t>
                      </a:r>
                      <a:r>
                        <a:rPr lang="en-US" sz="900" dirty="0" err="1">
                          <a:effectLst/>
                        </a:rPr>
                        <a:t>Hewwins</a:t>
                      </a:r>
                      <a:r>
                        <a:rPr lang="en-US" sz="900" dirty="0">
                          <a:effectLst/>
                        </a:rPr>
                        <a:t>-Sanitary s </a:t>
                      </a:r>
                      <a:r>
                        <a:rPr lang="en-US" sz="900" dirty="0" err="1">
                          <a:effectLst/>
                        </a:rPr>
                        <a:t>Heatins</a:t>
                      </a:r>
                      <a:r>
                        <a:rPr lang="en-US" sz="900" dirty="0">
                          <a:effectLst/>
                        </a:rPr>
                        <a:t> 16</a:t>
                      </a:r>
                      <a:r>
                        <a:rPr lang="ru-RU" sz="900" dirty="0">
                          <a:effectLst/>
                        </a:rPr>
                        <a:t>х</a:t>
                      </a:r>
                      <a:r>
                        <a:rPr lang="en-US" sz="900" dirty="0">
                          <a:effectLst/>
                        </a:rPr>
                        <a:t>2 mm PE-</a:t>
                      </a:r>
                      <a:r>
                        <a:rPr lang="en-US" sz="900" dirty="0" err="1">
                          <a:effectLst/>
                        </a:rPr>
                        <a:t>Xc</a:t>
                      </a:r>
                      <a:r>
                        <a:rPr lang="en-US" sz="900" dirty="0">
                          <a:effectLst/>
                        </a:rPr>
                        <a:t>/Al 0,4/PE </a:t>
                      </a:r>
                      <a:r>
                        <a:rPr lang="en-US" sz="900" dirty="0" err="1">
                          <a:effectLst/>
                        </a:rPr>
                        <a:t>Xb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oxyaan</a:t>
                      </a:r>
                      <a:r>
                        <a:rPr lang="en-US" sz="900" dirty="0">
                          <a:effectLst/>
                        </a:rPr>
                        <a:t> proof GOST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 95℃/10bar</a:t>
                      </a:r>
                      <a:r>
                        <a:rPr lang="en-US" sz="900" dirty="0">
                          <a:effectLst/>
                        </a:rPr>
                        <a:t> –DIN EN ISO21003 DIN 4726-DUGW AQ 3181 70 ℃/10bar HO 43346 WA X35389 F 99 09:40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Не указан норматив для РФ, соответственно параметры эксплуатации не имеют привязки к нормативу.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95℃/10bar лишняя информация.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3622829023"/>
                  </a:ext>
                </a:extLst>
              </a:tr>
              <a:tr h="8520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Труба металлопластиковая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Valtec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Valtec</a:t>
                      </a:r>
                      <a:r>
                        <a:rPr lang="en-US" sz="900" dirty="0">
                          <a:effectLst/>
                        </a:rPr>
                        <a:t>  </a:t>
                      </a:r>
                      <a:r>
                        <a:rPr lang="en-US" sz="900" dirty="0" err="1">
                          <a:effectLst/>
                        </a:rPr>
                        <a:t>Pexb</a:t>
                      </a:r>
                      <a:r>
                        <a:rPr lang="en-US" sz="900" dirty="0">
                          <a:effectLst/>
                        </a:rPr>
                        <a:t>-AL 0,3 -  </a:t>
                      </a:r>
                      <a:r>
                        <a:rPr lang="en-US" sz="900" dirty="0" err="1">
                          <a:effectLst/>
                        </a:rPr>
                        <a:t>Pexb</a:t>
                      </a:r>
                      <a:r>
                        <a:rPr lang="en-US" sz="900" dirty="0">
                          <a:effectLst/>
                        </a:rPr>
                        <a:t> 16</a:t>
                      </a:r>
                      <a:r>
                        <a:rPr lang="ru-RU" sz="900" dirty="0">
                          <a:effectLst/>
                        </a:rPr>
                        <a:t>х</a:t>
                      </a:r>
                      <a:r>
                        <a:rPr lang="en-US" sz="900" dirty="0">
                          <a:effectLst/>
                        </a:rPr>
                        <a:t>2,0 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PN 25</a:t>
                      </a:r>
                      <a:r>
                        <a:rPr lang="en-US" sz="900" dirty="0">
                          <a:effectLst/>
                        </a:rPr>
                        <a:t> class 5/10bar </a:t>
                      </a:r>
                      <a:r>
                        <a:rPr lang="en-US" sz="900" dirty="0" err="1">
                          <a:effectLst/>
                        </a:rPr>
                        <a:t>Tmax</a:t>
                      </a:r>
                      <a:r>
                        <a:rPr lang="en-US" sz="900" dirty="0">
                          <a:effectLst/>
                        </a:rPr>
                        <a:t>=95℃ Ta=130℃ EN ISO21003 </a:t>
                      </a:r>
                      <a:r>
                        <a:rPr lang="ru-RU" sz="900" dirty="0">
                          <a:effectLst/>
                        </a:rPr>
                        <a:t>ГОСТ Р</a:t>
                      </a:r>
                      <a:r>
                        <a:rPr lang="en-US" sz="900" dirty="0">
                          <a:effectLst/>
                        </a:rPr>
                        <a:t> 53630-2015 ISO 9001 2008 07.09.2018 03:13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PN 25  не соответствующая действительности информация.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 правильно </a:t>
                      </a:r>
                      <a:r>
                        <a:rPr lang="en-US" sz="900" dirty="0">
                          <a:effectLst/>
                        </a:rPr>
                        <a:t>class</a:t>
                      </a:r>
                      <a:r>
                        <a:rPr lang="ru-RU" sz="900" dirty="0">
                          <a:effectLst/>
                        </a:rPr>
                        <a:t> 5/10</a:t>
                      </a:r>
                      <a:r>
                        <a:rPr lang="en-US" sz="900" dirty="0">
                          <a:effectLst/>
                        </a:rPr>
                        <a:t>bar</a:t>
                      </a:r>
                      <a:r>
                        <a:rPr lang="ru-RU" sz="900" dirty="0">
                          <a:effectLst/>
                        </a:rPr>
                        <a:t> - класс 5 / 8бар.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Лишняя информация </a:t>
                      </a:r>
                      <a:r>
                        <a:rPr lang="ru-RU" sz="900" dirty="0" err="1">
                          <a:effectLst/>
                        </a:rPr>
                        <a:t>Tmax</a:t>
                      </a:r>
                      <a:r>
                        <a:rPr lang="ru-RU" sz="900" dirty="0">
                          <a:effectLst/>
                        </a:rPr>
                        <a:t>=95℃ </a:t>
                      </a:r>
                      <a:r>
                        <a:rPr lang="ru-RU" sz="900" dirty="0" err="1">
                          <a:effectLst/>
                        </a:rPr>
                        <a:t>Ta</a:t>
                      </a:r>
                      <a:r>
                        <a:rPr lang="ru-RU" sz="900" dirty="0">
                          <a:effectLst/>
                        </a:rPr>
                        <a:t>=130℃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3288220800"/>
                  </a:ext>
                </a:extLst>
              </a:tr>
              <a:tr h="10993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Труба полипропиленовая армированная волокном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Equation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Equation 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PPRT/PPRT-GF/PPRT</a:t>
                      </a:r>
                      <a:r>
                        <a:rPr lang="en-US" sz="900" dirty="0">
                          <a:effectLst/>
                        </a:rPr>
                        <a:t> SDR 7,4/S 3,2 25</a:t>
                      </a:r>
                      <a:r>
                        <a:rPr lang="ru-RU" sz="900" dirty="0">
                          <a:effectLst/>
                        </a:rPr>
                        <a:t>х</a:t>
                      </a:r>
                      <a:r>
                        <a:rPr lang="en-US" sz="900" dirty="0">
                          <a:effectLst/>
                        </a:rPr>
                        <a:t>3,5 </a:t>
                      </a:r>
                      <a:r>
                        <a:rPr lang="en-US" sz="900" dirty="0" err="1">
                          <a:solidFill>
                            <a:srgbClr val="FF0000"/>
                          </a:solidFill>
                          <a:effectLst/>
                        </a:rPr>
                        <a:t>klass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 2/1,05 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</a:rPr>
                        <a:t>МПа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FF0000"/>
                          </a:solidFill>
                          <a:effectLst/>
                        </a:rPr>
                        <a:t>klass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 5/0,09 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</a:rPr>
                        <a:t>МПа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 Pmax=25bar/ </a:t>
                      </a:r>
                      <a:r>
                        <a:rPr lang="en-US" sz="900" dirty="0" err="1">
                          <a:solidFill>
                            <a:srgbClr val="FF0000"/>
                          </a:solidFill>
                          <a:effectLst/>
                        </a:rPr>
                        <a:t>Tmax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=95℃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ГОСТ</a:t>
                      </a:r>
                      <a:r>
                        <a:rPr lang="en-US" sz="900" dirty="0">
                          <a:effectLst/>
                        </a:rPr>
                        <a:t> 32415-2013</a:t>
                      </a:r>
                      <a:endParaRPr lang="ru-RU" sz="9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Партия</a:t>
                      </a:r>
                      <a:r>
                        <a:rPr lang="en-US" sz="900" dirty="0">
                          <a:effectLst/>
                        </a:rPr>
                        <a:t> N TM06001 18/11/18 03:12 Made in Italy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PPRT такого материала по ГОСТ нет, характеристики не известны.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Если это </a:t>
                      </a:r>
                      <a:r>
                        <a:rPr lang="en-US" sz="900" dirty="0">
                          <a:effectLst/>
                        </a:rPr>
                        <a:t>PPR</a:t>
                      </a:r>
                      <a:r>
                        <a:rPr lang="ru-RU" sz="900" dirty="0">
                          <a:effectLst/>
                        </a:rPr>
                        <a:t>, то правильно: Класс 1 /0,8 Мпа, Класс 2 /0,6 Мпа, Класс 4 /1 Мпа, Класс 5 /0,6 Мпа, Класс ХВ /1,0 Мпа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Лишняя, не соответствующая факту, информация </a:t>
                      </a:r>
                      <a:r>
                        <a:rPr lang="ru-RU" sz="900" dirty="0" err="1">
                          <a:effectLst/>
                        </a:rPr>
                        <a:t>Pmax</a:t>
                      </a:r>
                      <a:r>
                        <a:rPr lang="ru-RU" sz="900" dirty="0">
                          <a:effectLst/>
                        </a:rPr>
                        <a:t>=25bar/ </a:t>
                      </a:r>
                      <a:r>
                        <a:rPr lang="ru-RU" sz="900" dirty="0" err="1">
                          <a:effectLst/>
                        </a:rPr>
                        <a:t>Tmax</a:t>
                      </a:r>
                      <a:r>
                        <a:rPr lang="ru-RU" sz="900" dirty="0">
                          <a:effectLst/>
                        </a:rPr>
                        <a:t>=95℃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3337040492"/>
                  </a:ext>
                </a:extLst>
              </a:tr>
              <a:tr h="6603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Труба полипропиленовая армированная волокном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Equation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Equation PPR</a:t>
                      </a:r>
                      <a:r>
                        <a:rPr lang="ru-RU" sz="900">
                          <a:effectLst/>
                        </a:rPr>
                        <a:t>/</a:t>
                      </a:r>
                      <a:r>
                        <a:rPr lang="en-US" sz="900">
                          <a:effectLst/>
                        </a:rPr>
                        <a:t>PPR</a:t>
                      </a:r>
                      <a:r>
                        <a:rPr lang="ru-RU" sz="900">
                          <a:effectLst/>
                        </a:rPr>
                        <a:t>-</a:t>
                      </a:r>
                      <a:r>
                        <a:rPr lang="en-US" sz="900">
                          <a:effectLst/>
                        </a:rPr>
                        <a:t>GF</a:t>
                      </a:r>
                      <a:r>
                        <a:rPr lang="ru-RU" sz="900">
                          <a:effectLst/>
                        </a:rPr>
                        <a:t>/</a:t>
                      </a:r>
                      <a:r>
                        <a:rPr lang="en-US" sz="900">
                          <a:effectLst/>
                        </a:rPr>
                        <a:t>PPR SDR</a:t>
                      </a:r>
                      <a:r>
                        <a:rPr lang="ru-RU" sz="900">
                          <a:effectLst/>
                        </a:rPr>
                        <a:t> 6/</a:t>
                      </a:r>
                      <a:r>
                        <a:rPr lang="en-US" sz="900">
                          <a:effectLst/>
                        </a:rPr>
                        <a:t>S</a:t>
                      </a:r>
                      <a:r>
                        <a:rPr lang="ru-RU" sz="900">
                          <a:effectLst/>
                        </a:rPr>
                        <a:t> 2.5 20х3,4 Класс 2/1,0 МПа, 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</a:rPr>
                        <a:t>Класс 5/0,8</a:t>
                      </a:r>
                      <a:r>
                        <a:rPr lang="ru-RU" sz="900">
                          <a:effectLst/>
                        </a:rPr>
                        <a:t>  МПа  ГОСТ 32415-2013 Парт. </a:t>
                      </a:r>
                      <a:r>
                        <a:rPr lang="en-US" sz="900">
                          <a:effectLst/>
                        </a:rPr>
                        <a:t>N</a:t>
                      </a:r>
                      <a:r>
                        <a:rPr lang="ru-RU" sz="900">
                          <a:effectLst/>
                        </a:rPr>
                        <a:t> ТМ 04002 08/04/2020 12:04 Сделано в России,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 правильно  Класс 5/0,8  МПа  -правильно  Класс 5 /0,6 Мпа,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2544483739"/>
                  </a:ext>
                </a:extLst>
              </a:tr>
              <a:tr h="59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Труба полипропиленовая армированная волокном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РОСТЕРМ </a:t>
                      </a:r>
                      <a:r>
                        <a:rPr lang="en-US" sz="900">
                          <a:effectLst/>
                        </a:rPr>
                        <a:t>Aqua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РОСТЕРМ </a:t>
                      </a:r>
                      <a:r>
                        <a:rPr lang="en-US" sz="900">
                          <a:effectLst/>
                        </a:rPr>
                        <a:t>Aqua PPR</a:t>
                      </a:r>
                      <a:r>
                        <a:rPr lang="ru-RU" sz="900">
                          <a:effectLst/>
                        </a:rPr>
                        <a:t>/</a:t>
                      </a:r>
                      <a:r>
                        <a:rPr lang="en-US" sz="900">
                          <a:effectLst/>
                        </a:rPr>
                        <a:t>PPR</a:t>
                      </a:r>
                      <a:r>
                        <a:rPr lang="ru-RU" sz="900">
                          <a:effectLst/>
                        </a:rPr>
                        <a:t>-</a:t>
                      </a:r>
                      <a:r>
                        <a:rPr lang="en-US" sz="900">
                          <a:effectLst/>
                        </a:rPr>
                        <a:t>GF</a:t>
                      </a:r>
                      <a:r>
                        <a:rPr lang="ru-RU" sz="900">
                          <a:effectLst/>
                        </a:rPr>
                        <a:t>/</a:t>
                      </a:r>
                      <a:r>
                        <a:rPr lang="en-US" sz="900">
                          <a:effectLst/>
                        </a:rPr>
                        <a:t>PPR SDR</a:t>
                      </a:r>
                      <a:r>
                        <a:rPr lang="ru-RU" sz="900">
                          <a:effectLst/>
                        </a:rPr>
                        <a:t>7,4/</a:t>
                      </a:r>
                      <a:r>
                        <a:rPr lang="en-US" sz="900">
                          <a:effectLst/>
                        </a:rPr>
                        <a:t>S</a:t>
                      </a:r>
                      <a:r>
                        <a:rPr lang="ru-RU" sz="900">
                          <a:effectLst/>
                        </a:rPr>
                        <a:t> 3,2 20х2,8 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</a:rPr>
                        <a:t>Класс 2/0,75 </a:t>
                      </a:r>
                      <a:r>
                        <a:rPr lang="ru-RU" sz="900">
                          <a:effectLst/>
                        </a:rPr>
                        <a:t>МПа Класс 5/0,6 МПа ГОСТ 32415-2013 Парт.</a:t>
                      </a:r>
                      <a:r>
                        <a:rPr lang="en-US" sz="900">
                          <a:effectLst/>
                        </a:rPr>
                        <a:t>N</a:t>
                      </a:r>
                      <a:r>
                        <a:rPr lang="ru-RU" sz="900">
                          <a:effectLst/>
                        </a:rPr>
                        <a:t> ТМ 03003 20/03/20 00:12 </a:t>
                      </a:r>
                      <a:r>
                        <a:rPr lang="en-US" sz="900">
                          <a:effectLst/>
                        </a:rPr>
                        <a:t>C</a:t>
                      </a:r>
                      <a:r>
                        <a:rPr lang="ru-RU" sz="900">
                          <a:effectLst/>
                        </a:rPr>
                        <a:t>делано в России,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 правильно Класс 2/0,75 – правильно  Класс 2/0,6 МПа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1006545315"/>
                  </a:ext>
                </a:extLst>
              </a:tr>
              <a:tr h="621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Труба полипропиленовая неармированная для ГВС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effectLst/>
                        </a:rPr>
                        <a:t>ПОЛИТЭК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ПОЛИТЭК </a:t>
                      </a:r>
                      <a:r>
                        <a:rPr lang="en-US" sz="900" dirty="0">
                          <a:effectLst/>
                        </a:rPr>
                        <a:t>PPR</a:t>
                      </a:r>
                      <a:r>
                        <a:rPr lang="ru-RU" sz="900" dirty="0">
                          <a:effectLst/>
                        </a:rPr>
                        <a:t> 80 </a:t>
                      </a:r>
                      <a:r>
                        <a:rPr lang="en-US" sz="900" dirty="0">
                          <a:effectLst/>
                        </a:rPr>
                        <a:t>SDR</a:t>
                      </a:r>
                      <a:r>
                        <a:rPr lang="ru-RU" sz="900" dirty="0">
                          <a:effectLst/>
                        </a:rPr>
                        <a:t>6-20х3,4 Класс 1,2,5 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PN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bar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FF0000"/>
                          </a:solidFill>
                          <a:effectLst/>
                        </a:rPr>
                        <a:t>Tma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</a:rPr>
                        <a:t>х=95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</a:rPr>
                        <a:t>℃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ГОСТ 32415-2013 016/15-13 05.03.2020 02:53:58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effectLst/>
                        </a:rPr>
                        <a:t>Не указаны давления для классов эксплуатации. Лишняя информация PN20bar/</a:t>
                      </a:r>
                      <a:r>
                        <a:rPr lang="ru-RU" sz="900" dirty="0" err="1">
                          <a:effectLst/>
                        </a:rPr>
                        <a:t>Tmaх</a:t>
                      </a:r>
                      <a:r>
                        <a:rPr lang="ru-RU" sz="900" dirty="0">
                          <a:effectLst/>
                        </a:rPr>
                        <a:t>=95℃, не соответствующая факту.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957060967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302EEA-5C71-4792-B44B-FED37C4C98FF}"/>
              </a:ext>
            </a:extLst>
          </p:cNvPr>
          <p:cNvSpPr/>
          <p:nvPr/>
        </p:nvSpPr>
        <p:spPr>
          <a:xfrm>
            <a:off x="242446" y="444125"/>
            <a:ext cx="6854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cs typeface="Times New Roman" panose="02020603050405020304" pitchFamily="18" charset="0"/>
              </a:rPr>
              <a:t>Примеры неправильной маркировки труб</a:t>
            </a:r>
          </a:p>
        </p:txBody>
      </p:sp>
    </p:spTree>
    <p:extLst>
      <p:ext uri="{BB962C8B-B14F-4D97-AF65-F5344CB8AC3E}">
        <p14:creationId xmlns:p14="http://schemas.microsoft.com/office/powerpoint/2010/main" val="49429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56605537-DD20-47E1-AA31-35F2C47FAFF2}"/>
              </a:ext>
            </a:extLst>
          </p:cNvPr>
          <p:cNvSpPr/>
          <p:nvPr/>
        </p:nvSpPr>
        <p:spPr>
          <a:xfrm>
            <a:off x="-121572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13657" y="505900"/>
            <a:ext cx="7193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Транспортная маркировка труб и фитингов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657" y="2281773"/>
            <a:ext cx="45776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грузовое место должно иметь (по ГОСТ 14192-96 «Маркировка грузов») основные, дополнительные, информационные надписи, манипуляционные знаки, и должен крепиться ярлык, содержащий следующие данные: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1715" y="2281773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изготовителя;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 изделия;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партии и даты изготовления;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изделий в упаковке (или длина трубы в упаковке ГОСТ 53630).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C7CE695-3A5B-4D4F-94B9-5CAC6E80BC97}"/>
              </a:ext>
            </a:extLst>
          </p:cNvPr>
          <p:cNvSpPr/>
          <p:nvPr/>
        </p:nvSpPr>
        <p:spPr>
          <a:xfrm>
            <a:off x="3236686" y="1889889"/>
            <a:ext cx="6995886" cy="6995886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5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FA5567ED-0046-4D64-BE42-7D2763254F49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72360" y="449051"/>
            <a:ext cx="6409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cs typeface="Times New Roman" panose="02020603050405020304" pitchFamily="18" charset="0"/>
              </a:rPr>
              <a:t> Паспорт </a:t>
            </a: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качества по ГОСТ 32415-2013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5FA25E-5118-49FC-8648-05F7066DBAC3}"/>
              </a:ext>
            </a:extLst>
          </p:cNvPr>
          <p:cNvSpPr/>
          <p:nvPr/>
        </p:nvSpPr>
        <p:spPr>
          <a:xfrm>
            <a:off x="0" y="1328932"/>
            <a:ext cx="772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401F7C-962F-4820-A188-6010DB1BA5FA}"/>
              </a:ext>
            </a:extLst>
          </p:cNvPr>
          <p:cNvSpPr/>
          <p:nvPr/>
        </p:nvSpPr>
        <p:spPr>
          <a:xfrm>
            <a:off x="244784" y="1029937"/>
            <a:ext cx="5887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32415-2013 ТРУБЫ НАПОРНЫЕ ИЗ ТЕРМОПЛАСТОВ И СОЕДИНИТЕЛЬНЫЕ ДЕТАЛИ К НИМ ДЛЯ СИСТЕМ ВОДОСНАБЖЕНИЯ И ОТОПЛЕНИЯ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BA2B8-15AF-4BEF-84E5-8512B715789D}"/>
              </a:ext>
            </a:extLst>
          </p:cNvPr>
          <p:cNvSpPr txBox="1"/>
          <p:nvPr/>
        </p:nvSpPr>
        <p:spPr>
          <a:xfrm>
            <a:off x="295657" y="2347042"/>
            <a:ext cx="54895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 качестве должен включать в себя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и местонахождение изготовителя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партии и дату изготовления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 изделий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партии ( для труб в метрах, для фитингов в штуках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испытаний или подтверждение соответствия изделий требованиям настоящего стандарта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хранения.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B46D4E-21EA-40D6-8E0E-120EEF06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59134"/>
            <a:ext cx="4699070" cy="5753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0933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FA5567ED-0046-4D64-BE42-7D2763254F49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08572" y="458104"/>
            <a:ext cx="6409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cs typeface="Times New Roman" panose="02020603050405020304" pitchFamily="18" charset="0"/>
              </a:rPr>
              <a:t> Паспорт </a:t>
            </a: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качества по ГОСТ 32415-2013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5FA25E-5118-49FC-8648-05F7066DBAC3}"/>
              </a:ext>
            </a:extLst>
          </p:cNvPr>
          <p:cNvSpPr/>
          <p:nvPr/>
        </p:nvSpPr>
        <p:spPr>
          <a:xfrm>
            <a:off x="0" y="1328932"/>
            <a:ext cx="772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401F7C-962F-4820-A188-6010DB1BA5FA}"/>
              </a:ext>
            </a:extLst>
          </p:cNvPr>
          <p:cNvSpPr/>
          <p:nvPr/>
        </p:nvSpPr>
        <p:spPr>
          <a:xfrm>
            <a:off x="208572" y="944212"/>
            <a:ext cx="5887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32415-2013 ТРУБЫ НАПОРНЫЕ ИЗ ТЕРМОПЛАСТОВ И СОЕДИНИТЕЛЬНЫЕ ДЕТАЛИ К НИМ ДЛЯ СИСТЕМ ВОДОСНАБЖЕНИЯ И ОТОПЛЕНИЯ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E1BCA03E-1872-4666-AA69-504FDD440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69948"/>
              </p:ext>
            </p:extLst>
          </p:nvPr>
        </p:nvGraphicFramePr>
        <p:xfrm>
          <a:off x="231683" y="2355373"/>
          <a:ext cx="7708206" cy="3032327"/>
        </p:xfrm>
        <a:graphic>
          <a:graphicData uri="http://schemas.openxmlformats.org/drawingml/2006/table">
            <a:tbl>
              <a:tblPr/>
              <a:tblGrid>
                <a:gridCol w="770270">
                  <a:extLst>
                    <a:ext uri="{9D8B030D-6E8A-4147-A177-3AD203B41FA5}">
                      <a16:colId xmlns:a16="http://schemas.microsoft.com/office/drawing/2014/main" val="72091183"/>
                    </a:ext>
                  </a:extLst>
                </a:gridCol>
                <a:gridCol w="279124">
                  <a:extLst>
                    <a:ext uri="{9D8B030D-6E8A-4147-A177-3AD203B41FA5}">
                      <a16:colId xmlns:a16="http://schemas.microsoft.com/office/drawing/2014/main" val="4262331734"/>
                    </a:ext>
                  </a:extLst>
                </a:gridCol>
                <a:gridCol w="488319">
                  <a:extLst>
                    <a:ext uri="{9D8B030D-6E8A-4147-A177-3AD203B41FA5}">
                      <a16:colId xmlns:a16="http://schemas.microsoft.com/office/drawing/2014/main" val="1129419690"/>
                    </a:ext>
                  </a:extLst>
                </a:gridCol>
                <a:gridCol w="488319">
                  <a:extLst>
                    <a:ext uri="{9D8B030D-6E8A-4147-A177-3AD203B41FA5}">
                      <a16:colId xmlns:a16="http://schemas.microsoft.com/office/drawing/2014/main" val="282425385"/>
                    </a:ext>
                  </a:extLst>
                </a:gridCol>
                <a:gridCol w="1153637">
                  <a:extLst>
                    <a:ext uri="{9D8B030D-6E8A-4147-A177-3AD203B41FA5}">
                      <a16:colId xmlns:a16="http://schemas.microsoft.com/office/drawing/2014/main" val="663575135"/>
                    </a:ext>
                  </a:extLst>
                </a:gridCol>
                <a:gridCol w="954474">
                  <a:extLst>
                    <a:ext uri="{9D8B030D-6E8A-4147-A177-3AD203B41FA5}">
                      <a16:colId xmlns:a16="http://schemas.microsoft.com/office/drawing/2014/main" val="1988731169"/>
                    </a:ext>
                  </a:extLst>
                </a:gridCol>
                <a:gridCol w="541916">
                  <a:extLst>
                    <a:ext uri="{9D8B030D-6E8A-4147-A177-3AD203B41FA5}">
                      <a16:colId xmlns:a16="http://schemas.microsoft.com/office/drawing/2014/main" val="3690280344"/>
                    </a:ext>
                  </a:extLst>
                </a:gridCol>
                <a:gridCol w="410903">
                  <a:extLst>
                    <a:ext uri="{9D8B030D-6E8A-4147-A177-3AD203B41FA5}">
                      <a16:colId xmlns:a16="http://schemas.microsoft.com/office/drawing/2014/main" val="802749754"/>
                    </a:ext>
                  </a:extLst>
                </a:gridCol>
                <a:gridCol w="571691">
                  <a:extLst>
                    <a:ext uri="{9D8B030D-6E8A-4147-A177-3AD203B41FA5}">
                      <a16:colId xmlns:a16="http://schemas.microsoft.com/office/drawing/2014/main" val="1854989618"/>
                    </a:ext>
                  </a:extLst>
                </a:gridCol>
                <a:gridCol w="2049553">
                  <a:extLst>
                    <a:ext uri="{9D8B030D-6E8A-4147-A177-3AD203B41FA5}">
                      <a16:colId xmlns:a16="http://schemas.microsoft.com/office/drawing/2014/main" val="235329124"/>
                    </a:ext>
                  </a:extLst>
                </a:gridCol>
              </a:tblGrid>
              <a:tr h="261512">
                <a:tc gridSpan="10">
                  <a:txBody>
                    <a:bodyPr/>
                    <a:lstStyle/>
                    <a:p>
                      <a:pPr fontAlgn="t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партии труб должен быть не более: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fontAlgn="t"/>
                      <a:endParaRPr lang="ru-RU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216744"/>
                  </a:ext>
                </a:extLst>
              </a:tr>
              <a:tr h="352127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 м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диаметром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мм и менее;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667753"/>
                  </a:ext>
                </a:extLst>
              </a:tr>
              <a:tr h="352127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 м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9512351"/>
                  </a:ext>
                </a:extLst>
              </a:tr>
              <a:tr h="486660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 м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200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6073121"/>
                  </a:ext>
                </a:extLst>
              </a:tr>
              <a:tr h="486660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 м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мм;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ru-RU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2938584"/>
                  </a:ext>
                </a:extLst>
              </a:tr>
              <a:tr h="784536"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 м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fontAlgn="base"/>
                      <a:r>
                        <a:rPr lang="ru-RU" sz="1200" dirty="0">
                          <a:solidFill>
                            <a:srgbClr val="2D2D2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мм и более.</a:t>
                      </a:r>
                    </a:p>
                    <a:p>
                      <a:pPr fontAlgn="base"/>
                      <a:endParaRPr lang="ru-RU" sz="1200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endParaRPr lang="ru-RU" sz="1200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endParaRPr lang="ru-RU" sz="1200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base"/>
                      <a:endParaRPr lang="ru-RU" sz="1200" dirty="0">
                        <a:solidFill>
                          <a:srgbClr val="2D2D2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164734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AF8A7ABB-DD60-4EA3-BAFC-52CC0E3D2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812102"/>
              </p:ext>
            </p:extLst>
          </p:nvPr>
        </p:nvGraphicFramePr>
        <p:xfrm>
          <a:off x="254822" y="6013295"/>
          <a:ext cx="9929004" cy="508957"/>
        </p:xfrm>
        <a:graphic>
          <a:graphicData uri="http://schemas.openxmlformats.org/drawingml/2006/table">
            <a:tbl>
              <a:tblPr/>
              <a:tblGrid>
                <a:gridCol w="9929004">
                  <a:extLst>
                    <a:ext uri="{9D8B030D-6E8A-4147-A177-3AD203B41FA5}">
                      <a16:colId xmlns:a16="http://schemas.microsoft.com/office/drawing/2014/main" val="20545693"/>
                    </a:ext>
                  </a:extLst>
                </a:gridCol>
              </a:tblGrid>
              <a:tr h="508957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rgbClr val="0070C0"/>
                          </a:solidFill>
                          <a:latin typeface="Impact" panose="020B0806030902050204" pitchFamily="34" charset="0"/>
                        </a:rPr>
                        <a:t>Размер партии фитингов должен быть не более 5000 штук.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4217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BD90C62-1CA2-46CF-8563-86B908AB2B65}"/>
              </a:ext>
            </a:extLst>
          </p:cNvPr>
          <p:cNvSpPr txBox="1"/>
          <p:nvPr/>
        </p:nvSpPr>
        <p:spPr>
          <a:xfrm>
            <a:off x="6495129" y="3115174"/>
            <a:ext cx="4388685" cy="258532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ПАРТИЯ – это количество труб одного номинального наружного диаметра и толщины стенки или фитингов одного наименования и типоразмера, изготовленных из одной марки или материала на одном технологическом оборудовании, сдаваемых одновременно и сопровождаемых одним документов о качестве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38DB7-A5F9-4339-B4C3-399E05E9C521}"/>
              </a:ext>
            </a:extLst>
          </p:cNvPr>
          <p:cNvSpPr txBox="1"/>
          <p:nvPr/>
        </p:nvSpPr>
        <p:spPr>
          <a:xfrm>
            <a:off x="7311742" y="981324"/>
            <a:ext cx="3194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Приемку труб и фитингов службой качества предприятия изготовителя осуществляют партиями</a:t>
            </a:r>
          </a:p>
        </p:txBody>
      </p:sp>
    </p:spTree>
    <p:extLst>
      <p:ext uri="{BB962C8B-B14F-4D97-AF65-F5344CB8AC3E}">
        <p14:creationId xmlns:p14="http://schemas.microsoft.com/office/powerpoint/2010/main" val="1052450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:a16="http://schemas.microsoft.com/office/drawing/2014/main" id="{D2A1B46B-6497-45B9-83BA-3F6B4C88F12A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46358" y="432149"/>
            <a:ext cx="11401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Перечень результатов испытаний </a:t>
            </a:r>
          </a:p>
          <a:p>
            <a:pPr lvl="0"/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в паспорте качества по ГОСТ 32415 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5FA25E-5118-49FC-8648-05F7066DBAC3}"/>
              </a:ext>
            </a:extLst>
          </p:cNvPr>
          <p:cNvSpPr/>
          <p:nvPr/>
        </p:nvSpPr>
        <p:spPr>
          <a:xfrm>
            <a:off x="182041" y="1665346"/>
            <a:ext cx="772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ru-RU" sz="2000" b="1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36 - Приемо-сдаточные испытания труб и фитингов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D342289-003C-4058-A98D-38E14F41CC68}"/>
              </a:ext>
            </a:extLst>
          </p:cNvPr>
          <p:cNvGrpSpPr/>
          <p:nvPr/>
        </p:nvGrpSpPr>
        <p:grpSpPr>
          <a:xfrm>
            <a:off x="289900" y="2157657"/>
            <a:ext cx="9579814" cy="4524315"/>
            <a:chOff x="289900" y="2157657"/>
            <a:chExt cx="9579814" cy="4524315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C4401F7C-962F-4820-A188-6010DB1BA5FA}"/>
                </a:ext>
              </a:extLst>
            </p:cNvPr>
            <p:cNvSpPr/>
            <p:nvPr/>
          </p:nvSpPr>
          <p:spPr>
            <a:xfrm>
              <a:off x="1072589" y="2157657"/>
              <a:ext cx="879712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Внешний вид, маркировка</a:t>
              </a: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Размеры</a:t>
              </a: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Стойкость к внутреннему давлению труб:    1 ч при 20 °С для PVC-U, 22 ч или 165 ч (температура по п 5.1.2 в зависимости от материала труб)</a:t>
              </a: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Относительное удлинение при разрыве (для труб РЕ), предел текучести при растяжении (для труб PVC-U)</a:t>
              </a: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Степень сшивки (</a:t>
              </a:r>
              <a:r>
                <a:rPr lang="en-US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Pe-X)</a:t>
              </a:r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Стойкость к внутреннему давлению фитингов и/или соединений 1 ч при 20 °С </a:t>
              </a: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89900" y="2348354"/>
              <a:ext cx="4507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1. </a:t>
              </a:r>
              <a:endParaRPr lang="ru-RU" sz="2800" b="1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89900" y="2929380"/>
              <a:ext cx="495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2. </a:t>
              </a:r>
              <a:endParaRPr lang="ru-RU" sz="2800" b="1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89900" y="3625608"/>
              <a:ext cx="4539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3.</a:t>
              </a:r>
              <a:endParaRPr lang="ru-RU" sz="2800" b="1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89900" y="4418507"/>
              <a:ext cx="4940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4. </a:t>
              </a:r>
              <a:endParaRPr lang="ru-RU" sz="2800" b="1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89900" y="5132973"/>
              <a:ext cx="5068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5. </a:t>
              </a:r>
              <a:endParaRPr lang="ru-RU" sz="2800" b="1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89900" y="5672332"/>
              <a:ext cx="5084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0070C0"/>
                  </a:solidFill>
                  <a:latin typeface="Impact" panose="020B0806030902050204" pitchFamily="34" charset="0"/>
                  <a:cs typeface="Times New Roman" panose="02020603050405020304" pitchFamily="18" charset="0"/>
                </a:rPr>
                <a:t>6. </a:t>
              </a:r>
              <a:endParaRPr lang="ru-RU" sz="2800" b="1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163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A3DD6F0C-F819-4991-9993-2A60110F705E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92516" y="460339"/>
            <a:ext cx="8772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cs typeface="Times New Roman" panose="02020603050405020304" pitchFamily="18" charset="0"/>
              </a:rPr>
              <a:t> Паспорт </a:t>
            </a: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качества и перечень результатов испытаний </a:t>
            </a:r>
          </a:p>
          <a:p>
            <a:pPr lvl="0"/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по ГОСТ Р 53630-2015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5FA25E-5118-49FC-8648-05F7066DBAC3}"/>
              </a:ext>
            </a:extLst>
          </p:cNvPr>
          <p:cNvSpPr/>
          <p:nvPr/>
        </p:nvSpPr>
        <p:spPr>
          <a:xfrm>
            <a:off x="0" y="1328932"/>
            <a:ext cx="772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7765" y="1525708"/>
            <a:ext cx="78602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Р 53630-2015 ТРУБЫ НАПОРНЫЕ МНОГОСЛОЙНЫЕ ДЛЯ СИСТЕМ ВОДОСНАБЖЕНИЯ И ОТОПЛЕНИЯ. </a:t>
            </a:r>
          </a:p>
          <a:p>
            <a:r>
              <a:rPr lang="ru-RU" sz="2000" b="1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ТЕХНИЧЕСКИЕ УСЛОВИЯ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3D12783-ABE6-4A9E-8320-1972884E06D1}"/>
              </a:ext>
            </a:extLst>
          </p:cNvPr>
          <p:cNvGrpSpPr/>
          <p:nvPr/>
        </p:nvGrpSpPr>
        <p:grpSpPr>
          <a:xfrm>
            <a:off x="238737" y="2894259"/>
            <a:ext cx="5128315" cy="3844543"/>
            <a:chOff x="238737" y="2342717"/>
            <a:chExt cx="5128315" cy="3844543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32AC12F7-4677-44A9-9BB1-D6F687A7BACC}"/>
                </a:ext>
              </a:extLst>
            </p:cNvPr>
            <p:cNvSpPr/>
            <p:nvPr/>
          </p:nvSpPr>
          <p:spPr>
            <a:xfrm>
              <a:off x="238737" y="3324938"/>
              <a:ext cx="512831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наименование и местонахождение изготовителя;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условное обозначение трубы;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номер партии и дату изготовления;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размер партии в метрах;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результаты испытаний или подтверждение соответствия труб требованиям настоящего стандарта и/или стандарта (</a:t>
              </a:r>
              <a:r>
                <a:rPr lang="ru-RU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технич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условий) изготовителя.</a:t>
              </a:r>
              <a:b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50572" y="2342717"/>
              <a:ext cx="50490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D2D2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Документ о качестве должен включать в себя, как минимум:</a:t>
              </a:r>
              <a:endParaRPr lang="ru-RU" b="1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EFF0ED2-4C1F-430B-8BD5-9DCB2D8FBCFF}"/>
              </a:ext>
            </a:extLst>
          </p:cNvPr>
          <p:cNvGrpSpPr/>
          <p:nvPr/>
        </p:nvGrpSpPr>
        <p:grpSpPr>
          <a:xfrm>
            <a:off x="6008916" y="2932910"/>
            <a:ext cx="5063565" cy="2792196"/>
            <a:chOff x="6008916" y="2323310"/>
            <a:chExt cx="5063565" cy="279219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CD49E10-D9E5-4473-AB80-273A8E49FC31}"/>
                </a:ext>
              </a:extLst>
            </p:cNvPr>
            <p:cNvSpPr/>
            <p:nvPr/>
          </p:nvSpPr>
          <p:spPr>
            <a:xfrm>
              <a:off x="6023430" y="3084181"/>
              <a:ext cx="5049051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именно по таблице 6 пункты: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Внешний вид, маркировка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Размеры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Стойкость к внутреннему давлению: 95°С/22ч или 165 ч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Стойкость к расслоению</a:t>
              </a:r>
            </a:p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Степень сшивки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008916" y="2323310"/>
              <a:ext cx="48622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Таблица 6 - Приемо-сдаточные испытания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9747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7EDFBEC9-A3ED-4FD2-BA15-9AB8D79B2600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53661" y="481803"/>
            <a:ext cx="11356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Паспорт качества и перечень результатов испытаний </a:t>
            </a:r>
          </a:p>
          <a:p>
            <a:pPr lvl="0"/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по ГОСТ 32414-2013 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5FA25E-5118-49FC-8648-05F7066DBAC3}"/>
              </a:ext>
            </a:extLst>
          </p:cNvPr>
          <p:cNvSpPr/>
          <p:nvPr/>
        </p:nvSpPr>
        <p:spPr>
          <a:xfrm>
            <a:off x="0" y="1328932"/>
            <a:ext cx="7724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D49E10-D9E5-4473-AB80-273A8E49FC31}"/>
              </a:ext>
            </a:extLst>
          </p:cNvPr>
          <p:cNvSpPr/>
          <p:nvPr/>
        </p:nvSpPr>
        <p:spPr>
          <a:xfrm>
            <a:off x="6096000" y="2643165"/>
            <a:ext cx="54274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Трубы: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9 - Приемо-сдаточные испытания для труб.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пункты  по приемо-сдаточным испытаниям.</a:t>
            </a: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Фитинги: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10 - Приемо-сдаточные испытания для фасонных частей (фитингов)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именно пункты: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Внешний вид, маркировка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Размеры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Ударная прочность только для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 из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PP-H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988FBE1-505E-45EC-996A-B06F491F8E4E}"/>
              </a:ext>
            </a:extLst>
          </p:cNvPr>
          <p:cNvSpPr/>
          <p:nvPr/>
        </p:nvSpPr>
        <p:spPr>
          <a:xfrm>
            <a:off x="265388" y="3475779"/>
            <a:ext cx="54274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и (или) товарный знак изготовителя;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 изделий;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партии и дату изготовления;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*размер партии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соответствия изделий требованиям настоящего стандарта.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2D2D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2D2D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*Размер партии должен быть установлен в документации изготовителя.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5388" y="1632105"/>
            <a:ext cx="9529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 32414-2013 ТРУБЫ И ФАСОННЫЕ ЧАСТИ ИЗ ПОЛИПРОПИЛЕНА ДЛЯ СИСТЕМ ВНУТРЕННЕЙ КАНАЛИЗАЦИИ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5388" y="2627868"/>
            <a:ext cx="4375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D2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о качестве должен содержать: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1453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27" y="-76200"/>
            <a:ext cx="7048076" cy="7105991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E135A9F6-E776-4049-8FE4-6ECA2A09AE7B}"/>
              </a:ext>
            </a:extLst>
          </p:cNvPr>
          <p:cNvSpPr/>
          <p:nvPr/>
        </p:nvSpPr>
        <p:spPr>
          <a:xfrm>
            <a:off x="-6493330" y="-2985631"/>
            <a:ext cx="13058315" cy="130583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779219" y="834103"/>
            <a:ext cx="515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Цели работы АПТС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F385A82-8A22-46F4-B77B-286B83C5EBDA}"/>
              </a:ext>
            </a:extLst>
          </p:cNvPr>
          <p:cNvGrpSpPr/>
          <p:nvPr/>
        </p:nvGrpSpPr>
        <p:grpSpPr>
          <a:xfrm>
            <a:off x="495440" y="3640763"/>
            <a:ext cx="4686373" cy="1554208"/>
            <a:chOff x="131075" y="3902549"/>
            <a:chExt cx="4686373" cy="1554209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99452" y="3902549"/>
              <a:ext cx="4217996" cy="1554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снижение степени реального износа трубопроводных систем РФ и ЕАЭС с помощью применения современных высокоэффективных материалов и технологий.</a:t>
              </a: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0C1926D1-774E-4E72-A270-65F0FB66932A}"/>
                </a:ext>
              </a:extLst>
            </p:cNvPr>
            <p:cNvSpPr/>
            <p:nvPr/>
          </p:nvSpPr>
          <p:spPr>
            <a:xfrm>
              <a:off x="131075" y="4543891"/>
              <a:ext cx="283779" cy="283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95440" y="2018303"/>
            <a:ext cx="5017965" cy="961482"/>
            <a:chOff x="334571" y="2018303"/>
            <a:chExt cx="5017965" cy="961481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3AD42920-43C0-4E11-8556-574AAD2CBC1D}"/>
                </a:ext>
              </a:extLst>
            </p:cNvPr>
            <p:cNvSpPr/>
            <p:nvPr/>
          </p:nvSpPr>
          <p:spPr>
            <a:xfrm>
              <a:off x="744923" y="2018303"/>
              <a:ext cx="4607613" cy="961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рост обеспечения населения РФ и ЕАЭС качественными и безопасными коммунальными услугами; </a:t>
              </a: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C1926D1-774E-4E72-A270-65F0FB66932A}"/>
                </a:ext>
              </a:extLst>
            </p:cNvPr>
            <p:cNvSpPr/>
            <p:nvPr/>
          </p:nvSpPr>
          <p:spPr>
            <a:xfrm>
              <a:off x="334571" y="2345554"/>
              <a:ext cx="283779" cy="283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85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B4C398FC-D761-4422-B091-34C07BAE3606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2339" y="450717"/>
            <a:ext cx="7396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Дополнительные требования к  фитингам для соединения пластиковых труб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2339" y="1631570"/>
            <a:ext cx="63806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штуцерах и накидных гайках соединительных деталей резьба должна быть нарезана в соответствии с:</a:t>
            </a:r>
          </a:p>
          <a:p>
            <a:pPr marL="342900" indent="-342900">
              <a:buFontTx/>
              <a:buChar char="-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дюймовой резьбы по ГОСТ 6357;</a:t>
            </a:r>
          </a:p>
          <a:p>
            <a:pPr marL="342900" indent="-342900">
              <a:buFontTx/>
              <a:buChar char="-"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метрической резьбы  по ГОСТ 9150 и ГОСТ 24705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6228" y="1745870"/>
            <a:ext cx="4136571" cy="1015663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Уплотнительные прокладки должны иметь правильную геометрическую форму.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667" y="3907674"/>
            <a:ext cx="8976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паспорте на резьбовые фитинги дополнительно должны быть указаны: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6CC6DC6-A89A-4928-B05B-63AE25459B2F}"/>
              </a:ext>
            </a:extLst>
          </p:cNvPr>
          <p:cNvGrpSpPr/>
          <p:nvPr/>
        </p:nvGrpSpPr>
        <p:grpSpPr>
          <a:xfrm>
            <a:off x="369678" y="4559956"/>
            <a:ext cx="8730780" cy="1925735"/>
            <a:chOff x="1487277" y="4559956"/>
            <a:chExt cx="9507557" cy="1925735"/>
          </a:xfrm>
        </p:grpSpPr>
        <p:sp>
          <p:nvSpPr>
            <p:cNvPr id="4" name="Прямоугольник 3"/>
            <p:cNvSpPr>
              <a:spLocks noChangeArrowheads="1"/>
            </p:cNvSpPr>
            <p:nvPr/>
          </p:nvSpPr>
          <p:spPr bwMode="auto">
            <a:xfrm>
              <a:off x="2114598" y="5303324"/>
              <a:ext cx="888023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тип фитинга и дополнительные сведения данного соединения  </a:t>
              </a:r>
            </a:p>
            <a:p>
              <a:r>
                <a:rPr lang="ru-RU" altLang="ru-RU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(например: пресс фитинг – форма обжима TH)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277" y="4559956"/>
              <a:ext cx="523298" cy="50374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277" y="5315871"/>
              <a:ext cx="523298" cy="5037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277" y="5973789"/>
              <a:ext cx="523298" cy="503743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2114598" y="4573668"/>
              <a:ext cx="862381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материалы, используемые в данном фитинге, в том числе закладной детали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14598" y="6085581"/>
              <a:ext cx="33535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тип резьбы ( например G1/2)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9049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D729990-3E79-4444-B041-F69A743FA65F}"/>
              </a:ext>
            </a:extLst>
          </p:cNvPr>
          <p:cNvSpPr/>
          <p:nvPr/>
        </p:nvSpPr>
        <p:spPr>
          <a:xfrm>
            <a:off x="-1154168" y="-3307212"/>
            <a:ext cx="13058315" cy="13058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E84837-CFD3-43E5-9754-9A0DF9F8A2AE}"/>
              </a:ext>
            </a:extLst>
          </p:cNvPr>
          <p:cNvSpPr/>
          <p:nvPr/>
        </p:nvSpPr>
        <p:spPr>
          <a:xfrm>
            <a:off x="5794967" y="602453"/>
            <a:ext cx="552976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5 – 80%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доля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трубной продукции ненадлежащего качества по различным группам: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Находятся под действием технического регулирования: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полимерные для сетей газоснабжения доля фальсификата: 3–5 %,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 полимерные для сетей водоснабжения: около 20–30%.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 01.09.2023 будут находиться под действием технического регулирования: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внутридомовые полимерные инженерные системы: отопление и водоотведение, кабельная канализация (телефония, освещение, силовые кабели);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ж/б трубы,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композиционные трубы,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ВЧШГ трубы.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EA5BB69-DCB8-44FB-9FD4-052010EE71EB}"/>
              </a:ext>
            </a:extLst>
          </p:cNvPr>
          <p:cNvSpPr txBox="1">
            <a:spLocks/>
          </p:cNvSpPr>
          <p:nvPr/>
        </p:nvSpPr>
        <p:spPr>
          <a:xfrm>
            <a:off x="153384" y="263229"/>
            <a:ext cx="5377841" cy="678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733" dirty="0">
                <a:solidFill>
                  <a:srgbClr val="0070C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Противодействие фальсификату</a:t>
            </a:r>
            <a:endParaRPr lang="ru-RU" sz="3733" dirty="0">
              <a:solidFill>
                <a:srgbClr val="FF000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64449D-E715-4CB3-B050-85EBC4765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1" t="13731" r="17721" b="6928"/>
          <a:stretch/>
        </p:blipFill>
        <p:spPr>
          <a:xfrm>
            <a:off x="71718" y="1654603"/>
            <a:ext cx="5723249" cy="38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04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7D7613D2-AF38-7A30-AD98-0F838E56D3E9}"/>
              </a:ext>
            </a:extLst>
          </p:cNvPr>
          <p:cNvSpPr/>
          <p:nvPr/>
        </p:nvSpPr>
        <p:spPr>
          <a:xfrm>
            <a:off x="-1143152" y="-3035968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6B3A8D0-6E0C-21EA-3AA4-23874905BBAB}"/>
              </a:ext>
            </a:extLst>
          </p:cNvPr>
          <p:cNvSpPr txBox="1">
            <a:spLocks/>
          </p:cNvSpPr>
          <p:nvPr/>
        </p:nvSpPr>
        <p:spPr>
          <a:xfrm>
            <a:off x="276837" y="0"/>
            <a:ext cx="10515600" cy="888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0076C4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Осуществление контрольно-надзорных мероприятий соблюдения требований на всех этапах ЖЦ продукта-объекта (на примере ПЭ труб)</a:t>
            </a:r>
          </a:p>
        </p:txBody>
      </p:sp>
      <p:graphicFrame>
        <p:nvGraphicFramePr>
          <p:cNvPr id="9" name="Объект 3">
            <a:extLst>
              <a:ext uri="{FF2B5EF4-FFF2-40B4-BE49-F238E27FC236}">
                <a16:creationId xmlns:a16="http://schemas.microsoft.com/office/drawing/2014/main" id="{657EC7DF-C256-1EBC-B7BB-C40BD58773B6}"/>
              </a:ext>
            </a:extLst>
          </p:cNvPr>
          <p:cNvGraphicFramePr>
            <a:graphicFrameLocks/>
          </p:cNvGraphicFramePr>
          <p:nvPr/>
        </p:nvGraphicFramePr>
        <p:xfrm>
          <a:off x="276836" y="1010405"/>
          <a:ext cx="10515598" cy="5614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367">
                  <a:extLst>
                    <a:ext uri="{9D8B030D-6E8A-4147-A177-3AD203B41FA5}">
                      <a16:colId xmlns:a16="http://schemas.microsoft.com/office/drawing/2014/main" val="3182662570"/>
                    </a:ext>
                  </a:extLst>
                </a:gridCol>
                <a:gridCol w="3923799">
                  <a:extLst>
                    <a:ext uri="{9D8B030D-6E8A-4147-A177-3AD203B41FA5}">
                      <a16:colId xmlns:a16="http://schemas.microsoft.com/office/drawing/2014/main" val="840395496"/>
                    </a:ext>
                  </a:extLst>
                </a:gridCol>
                <a:gridCol w="6094432">
                  <a:extLst>
                    <a:ext uri="{9D8B030D-6E8A-4147-A177-3AD203B41FA5}">
                      <a16:colId xmlns:a16="http://schemas.microsoft.com/office/drawing/2014/main" val="549997951"/>
                    </a:ext>
                  </a:extLst>
                </a:gridCol>
              </a:tblGrid>
              <a:tr h="27561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№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Стадии жизненного цикла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Мероприятия по контролю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3084408531"/>
                  </a:ext>
                </a:extLst>
              </a:tr>
              <a:tr h="167623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Производство продукции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Производственный контроль изготовителя;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СМК;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Оценка производства при сертификации продукции;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Инспекционный контроль производства органом по сертификации.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3321760712"/>
                  </a:ext>
                </a:extLst>
              </a:tr>
              <a:tr h="42653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Введение продукции в оборот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- Обязательная оценка соответствия (сертификация) продукции 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1315130522"/>
                  </a:ext>
                </a:extLst>
              </a:tr>
              <a:tr h="323650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3.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Нахождение продукции в обороте (ритейл, поставка, перевозка, хранение)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Государственный надзор за соблюдением требований технических регламентов и обязательных требований стандартов (временно отсутствует);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Федеральный государственный контроль (надзор) за деятельностью аккредитованных лиц;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Полномочия ФСА по приостановлению, прекращению, действия сертификата соответствия, признанию его недействительным (ПП №936)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Государственный надзор в сфере защиты прав потребителей;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Инспекционный контроль со стороны органа по сертификации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3616267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3435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7D7613D2-AF38-7A30-AD98-0F838E56D3E9}"/>
              </a:ext>
            </a:extLst>
          </p:cNvPr>
          <p:cNvSpPr/>
          <p:nvPr/>
        </p:nvSpPr>
        <p:spPr>
          <a:xfrm>
            <a:off x="-1143152" y="-3035968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6B3A8D0-6E0C-21EA-3AA4-23874905BBAB}"/>
              </a:ext>
            </a:extLst>
          </p:cNvPr>
          <p:cNvSpPr txBox="1">
            <a:spLocks/>
          </p:cNvSpPr>
          <p:nvPr/>
        </p:nvSpPr>
        <p:spPr>
          <a:xfrm>
            <a:off x="276837" y="0"/>
            <a:ext cx="10515600" cy="88827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rgbClr val="0076C4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Осуществление контрольно-надзорных мероприятий соблюдения требований на всех этапах ЖЦ продукта-объекта (на примере ПЭ труб)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A603C48-1FE8-4E44-61E9-4F0F944DE88F}"/>
              </a:ext>
            </a:extLst>
          </p:cNvPr>
          <p:cNvGraphicFramePr>
            <a:graphicFrameLocks noGrp="1"/>
          </p:cNvGraphicFramePr>
          <p:nvPr/>
        </p:nvGraphicFramePr>
        <p:xfrm>
          <a:off x="426721" y="1027612"/>
          <a:ext cx="10365719" cy="5650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279">
                  <a:extLst>
                    <a:ext uri="{9D8B030D-6E8A-4147-A177-3AD203B41FA5}">
                      <a16:colId xmlns:a16="http://schemas.microsoft.com/office/drawing/2014/main" val="3230625484"/>
                    </a:ext>
                  </a:extLst>
                </a:gridCol>
                <a:gridCol w="3867872">
                  <a:extLst>
                    <a:ext uri="{9D8B030D-6E8A-4147-A177-3AD203B41FA5}">
                      <a16:colId xmlns:a16="http://schemas.microsoft.com/office/drawing/2014/main" val="3244435972"/>
                    </a:ext>
                  </a:extLst>
                </a:gridCol>
                <a:gridCol w="6007568">
                  <a:extLst>
                    <a:ext uri="{9D8B030D-6E8A-4147-A177-3AD203B41FA5}">
                      <a16:colId xmlns:a16="http://schemas.microsoft.com/office/drawing/2014/main" val="1245166761"/>
                    </a:ext>
                  </a:extLst>
                </a:gridCol>
              </a:tblGrid>
              <a:tr h="2188295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Проектирование и изыскание</a:t>
                      </a:r>
                    </a:p>
                    <a:p>
                      <a:pPr marL="0" algn="l" defTabSz="6858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9296" marR="6929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Государственная (негосударственная) экспертиза проектной документации и результатов инженерных изысканий</a:t>
                      </a:r>
                    </a:p>
                    <a:p>
                      <a:pPr marL="0" algn="l" defTabSz="6858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контроль саморегулируемых организации в области инженерных изысканий</a:t>
                      </a:r>
                    </a:p>
                    <a:p>
                      <a:pPr marL="0" algn="l" defTabSz="6858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контроль саморегулируемых организаций в области архитектурно-строительного проектирования</a:t>
                      </a:r>
                    </a:p>
                    <a:p>
                      <a:pPr marL="0" algn="l" defTabSz="685800" rtl="0" eaLnBrk="1" latinLnBrk="0" hangingPunct="1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Экспертиза промышленной безопасности (для ОПО)</a:t>
                      </a:r>
                    </a:p>
                  </a:txBody>
                  <a:tcPr marL="69296" marR="6929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017600"/>
                  </a:ext>
                </a:extLst>
              </a:tr>
              <a:tr h="167623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5. 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Строительство, реконструкция объектов капитального строительства или линейных объектов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государственный строительный надзор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строительный контроль 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авторский надзор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контроль саморегулируемых организаций в области строительства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770727914"/>
                  </a:ext>
                </a:extLst>
              </a:tr>
              <a:tr h="1540764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6.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Эксплуатация объектов капитального строительства или линейных объектов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производственный контроль ресурсоснабжающей организации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  федеральный государственный санитарно-эпидемиологический надзор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Федеральный государственный надзор в области промышленной безопасности (для ОПО)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1594921146"/>
                  </a:ext>
                </a:extLst>
              </a:tr>
              <a:tr h="24570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7.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effectLst/>
                        </a:rPr>
                        <a:t>Утилизация продукции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- государственный экологический контроль (надзор)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9296" marR="69296" marT="0" marB="0"/>
                </a:tc>
                <a:extLst>
                  <a:ext uri="{0D108BD9-81ED-4DB2-BD59-A6C34878D82A}">
                    <a16:rowId xmlns:a16="http://schemas.microsoft.com/office/drawing/2014/main" val="229316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963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143152" y="-3085644"/>
            <a:ext cx="13058315" cy="13058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39345" y="447770"/>
            <a:ext cx="65596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070C0"/>
                </a:solidFill>
                <a:latin typeface="Impact" panose="020B0806030902050204" pitchFamily="34" charset="0"/>
              </a:rPr>
              <a:t>Реестр обязательных сертификатов соответствия АПТС</a:t>
            </a:r>
            <a:endParaRPr lang="ru-RU" sz="26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345" y="1379473"/>
            <a:ext cx="3392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проверенных АПТС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2"/>
          <a:stretch/>
        </p:blipFill>
        <p:spPr>
          <a:xfrm>
            <a:off x="276837" y="2186201"/>
            <a:ext cx="7002115" cy="408422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01" y="-64846"/>
            <a:ext cx="2523169" cy="25231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29527" y="3609464"/>
            <a:ext cx="3465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выгрузка из реестра ФСА в реестр на сайте Ассоциации;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комментарии АПТС;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подробные разъяснения в виде примечаний.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0C1610-30B1-4649-8F48-6F4C7E22F644}"/>
              </a:ext>
            </a:extLst>
          </p:cNvPr>
          <p:cNvSpPr/>
          <p:nvPr/>
        </p:nvSpPr>
        <p:spPr>
          <a:xfrm>
            <a:off x="7624148" y="2269819"/>
            <a:ext cx="3465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Отсканируйте для перехода к реестру</a:t>
            </a:r>
          </a:p>
        </p:txBody>
      </p:sp>
    </p:spTree>
    <p:extLst>
      <p:ext uri="{BB962C8B-B14F-4D97-AF65-F5344CB8AC3E}">
        <p14:creationId xmlns:p14="http://schemas.microsoft.com/office/powerpoint/2010/main" val="2541281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id="{B9DDB53E-0FAD-4ADF-B775-C7810A5D6083}"/>
              </a:ext>
            </a:extLst>
          </p:cNvPr>
          <p:cNvSpPr/>
          <p:nvPr/>
        </p:nvSpPr>
        <p:spPr>
          <a:xfrm>
            <a:off x="-1134379" y="-3071583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5C53C2-39ED-47D9-BA36-5C45AE933AF0}"/>
              </a:ext>
            </a:extLst>
          </p:cNvPr>
          <p:cNvSpPr txBox="1"/>
          <p:nvPr/>
        </p:nvSpPr>
        <p:spPr>
          <a:xfrm>
            <a:off x="253334" y="421463"/>
            <a:ext cx="4668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1BC"/>
                </a:solidFill>
                <a:latin typeface="Impact" panose="020B0806030902050204" pitchFamily="34" charset="0"/>
                <a:ea typeface="Calibri" panose="020F0502020204030204" pitchFamily="34" charset="0"/>
              </a:rPr>
              <a:t>Система сбора информации с сайта ФСА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D9DBAD-8A2D-6A7A-CFB6-720CE209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0" y="1275251"/>
            <a:ext cx="4668407" cy="51500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EE851A-8197-966F-EF69-C4C1C24B2764}"/>
              </a:ext>
            </a:extLst>
          </p:cNvPr>
          <p:cNvSpPr txBox="1"/>
          <p:nvPr/>
        </p:nvSpPr>
        <p:spPr>
          <a:xfrm>
            <a:off x="253334" y="1889801"/>
            <a:ext cx="308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Проверка осуществляется на ежедневной основе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EC289-F67E-BC38-EABA-FE269284B37C}"/>
              </a:ext>
            </a:extLst>
          </p:cNvPr>
          <p:cNvSpPr txBox="1"/>
          <p:nvPr/>
        </p:nvSpPr>
        <p:spPr>
          <a:xfrm>
            <a:off x="268065" y="3157683"/>
            <a:ext cx="3089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Сохраняется история изменений по каждому сертификату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FCC4E-E478-ACD8-8969-C08DBA08C67A}"/>
              </a:ext>
            </a:extLst>
          </p:cNvPr>
          <p:cNvSpPr txBox="1"/>
          <p:nvPr/>
        </p:nvSpPr>
        <p:spPr>
          <a:xfrm>
            <a:off x="253333" y="4749131"/>
            <a:ext cx="3089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Система подготавливается для изменений связанных с переходом на 2425 </a:t>
            </a:r>
          </a:p>
        </p:txBody>
      </p:sp>
    </p:spTree>
    <p:extLst>
      <p:ext uri="{BB962C8B-B14F-4D97-AF65-F5344CB8AC3E}">
        <p14:creationId xmlns:p14="http://schemas.microsoft.com/office/powerpoint/2010/main" val="1350997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D729990-3E79-4444-B041-F69A743FA65F}"/>
              </a:ext>
            </a:extLst>
          </p:cNvPr>
          <p:cNvSpPr/>
          <p:nvPr/>
        </p:nvSpPr>
        <p:spPr>
          <a:xfrm>
            <a:off x="-1058760" y="-3290956"/>
            <a:ext cx="13058315" cy="13058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EA5BB69-DCB8-44FB-9FD4-052010EE71EB}"/>
              </a:ext>
            </a:extLst>
          </p:cNvPr>
          <p:cNvSpPr txBox="1">
            <a:spLocks/>
          </p:cNvSpPr>
          <p:nvPr/>
        </p:nvSpPr>
        <p:spPr>
          <a:xfrm>
            <a:off x="287852" y="263229"/>
            <a:ext cx="11088360" cy="1103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00"/>
              </a:spcBef>
              <a:spcAft>
                <a:spcPts val="700"/>
              </a:spcAft>
              <a:buNone/>
            </a:pPr>
            <a:r>
              <a:rPr lang="ru-RU" altLang="ru-RU" sz="3733" dirty="0">
                <a:solidFill>
                  <a:srgbClr val="0070C0"/>
                </a:solidFill>
                <a:latin typeface="Impact" panose="020B0806030902050204" pitchFamily="34" charset="0"/>
              </a:rPr>
              <a:t>Реестр проверенных добровольных сертификатов  на сайте АПТС</a:t>
            </a:r>
            <a:endParaRPr lang="en-US" altLang="ru-RU" sz="3733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Прямоугольник 10">
            <a:extLst>
              <a:ext uri="{FF2B5EF4-FFF2-40B4-BE49-F238E27FC236}">
                <a16:creationId xmlns:a16="http://schemas.microsoft.com/office/drawing/2014/main" id="{6D05EAAC-BBCE-4B88-A41E-369A487A1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233" y="2399531"/>
            <a:ext cx="4398433" cy="2718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обо всех проверенных АПТС добровольных сертификатах, полученных с сайтов компаний – производителей и сопровождающих продукцию.</a:t>
            </a:r>
          </a:p>
          <a:p>
            <a:endParaRPr lang="ru-RU" altLang="ru-RU" sz="2133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altLang="ru-RU" sz="21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проверенных </a:t>
            </a:r>
            <a:r>
              <a:rPr lang="ru-RU" altLang="ru-RU" sz="21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сертификатов.</a:t>
            </a:r>
            <a:endParaRPr lang="ru-RU" altLang="ru-RU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11">
            <a:extLst>
              <a:ext uri="{FF2B5EF4-FFF2-40B4-BE49-F238E27FC236}">
                <a16:creationId xmlns:a16="http://schemas.microsoft.com/office/drawing/2014/main" id="{97D18DF6-D22E-42EA-B9D9-B73C5641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6" y="4425181"/>
            <a:ext cx="2283883" cy="228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2">
            <a:extLst>
              <a:ext uri="{FF2B5EF4-FFF2-40B4-BE49-F238E27FC236}">
                <a16:creationId xmlns:a16="http://schemas.microsoft.com/office/drawing/2014/main" id="{43544E4B-34F2-4A03-8733-9E232C4C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" y="1772997"/>
            <a:ext cx="5162551" cy="26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96B1C48C-A6FD-4252-885B-B6C3FE455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366" y="5201998"/>
            <a:ext cx="28659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Отсканируйте для перехода к реестру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239021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8E59A55A-547A-457D-9C9F-DF3C58135852}"/>
              </a:ext>
            </a:extLst>
          </p:cNvPr>
          <p:cNvSpPr/>
          <p:nvPr/>
        </p:nvSpPr>
        <p:spPr>
          <a:xfrm>
            <a:off x="-995811" y="-3066188"/>
            <a:ext cx="13058314" cy="13058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720" y="419794"/>
            <a:ext cx="10826674" cy="98460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Примеры бланков сертификатов соответствия (СС) </a:t>
            </a:r>
            <a:b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 добровольной сертификации ГОСТ Р, </a:t>
            </a:r>
            <a:r>
              <a:rPr lang="ru-RU" sz="2800" dirty="0" err="1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Газсерт</a:t>
            </a:r>
            <a:endParaRPr lang="ru-RU" sz="2800" dirty="0">
              <a:solidFill>
                <a:srgbClr val="0076C4"/>
              </a:solidFill>
              <a:latin typeface="Impact" panose="020B080603090205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03018" y="1895440"/>
            <a:ext cx="4959836" cy="3444897"/>
            <a:chOff x="80500" y="-306933"/>
            <a:chExt cx="3705846" cy="266118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714" y="-306933"/>
              <a:ext cx="1804632" cy="261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00" y="-245381"/>
              <a:ext cx="1823771" cy="25996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Прямоугольник 3"/>
          <p:cNvSpPr/>
          <p:nvPr/>
        </p:nvSpPr>
        <p:spPr>
          <a:xfrm>
            <a:off x="2928886" y="5448064"/>
            <a:ext cx="225264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СС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Газсерт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3018" y="5448064"/>
            <a:ext cx="1950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СС ГОСТ 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136790" y="1702578"/>
            <a:ext cx="3752192" cy="378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около </a:t>
            </a:r>
            <a:r>
              <a:rPr lang="ru-RU" sz="44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добровольных систем.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каждой системы добровольной сертификации (СДС) – свой бланк.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Законодательством не установлена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регистрации СДС.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958" y="1517912"/>
            <a:ext cx="9582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часто встречаются бланки системы ГОСТ Р 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Газсерт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F6D83-BCCC-4B3D-9266-B1AE3515EAC6}"/>
              </a:ext>
            </a:extLst>
          </p:cNvPr>
          <p:cNvSpPr txBox="1"/>
          <p:nvPr/>
        </p:nvSpPr>
        <p:spPr>
          <a:xfrm rot="18982737">
            <a:off x="359033" y="3221378"/>
            <a:ext cx="2053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Impact" panose="020B0806030902050204" pitchFamily="34" charset="0"/>
              </a:rPr>
              <a:t>ОТМЕНЕН 26.12.2019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FEB488-0651-4E7C-ADB4-A929F1A1E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200" y="1871171"/>
            <a:ext cx="2451526" cy="3468917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F6BF9DD-BDB3-4031-80D5-EDC0C0723B04}"/>
              </a:ext>
            </a:extLst>
          </p:cNvPr>
          <p:cNvSpPr/>
          <p:nvPr/>
        </p:nvSpPr>
        <p:spPr>
          <a:xfrm>
            <a:off x="5650077" y="5428700"/>
            <a:ext cx="225264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 СС АПТС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05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EFC76F78-7B4B-49CD-AD7D-EF03434D818D}"/>
              </a:ext>
            </a:extLst>
          </p:cNvPr>
          <p:cNvSpPr/>
          <p:nvPr/>
        </p:nvSpPr>
        <p:spPr>
          <a:xfrm>
            <a:off x="-1265460" y="-3093141"/>
            <a:ext cx="13058314" cy="13058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81691" y="1182755"/>
            <a:ext cx="7659324" cy="5213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 системы добровольной сертификации;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действия СС (для полимерных труб, выпускаемых серийно – не более 3-х лет). Допускается поставлять продукцию с истёкшим СС, если она изготовлена в момент действия СС (см. паспорт качества);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 по сертификации должен быть аккредитован в ФСА и иметь соответствующую область аккредитации на дату выдачи СС;</a:t>
            </a: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endParaRPr lang="ru-RU" sz="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Изготовитель в СС должен совпадать с паспортом качества;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Наименование, тип, вид, марка продукции, обозначение нормативного документа (ГОСТ, ТУ или иное), по которому она выпускается в СС должны совпадать с паспортом качества; 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Обозначение нормативных документов, на соответствие которым проведена сертификация должны совпадать с требованиями по Контракту;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 ОКП/ ОКПД. (согласно приказу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Росстандарта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31.01.2014 №14-ст классификатор ОКП (ОК 005-93) - 6 знаков с 01.01.2017 утратил силу в РФ, его заменил классификатор ОКПД2 (ОК 034-2014 (КПЕС 2008)) - 9 знаков);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 ТН ВЭД;</a:t>
            </a:r>
          </a:p>
          <a:p>
            <a:pPr marL="0" lvl="1" indent="173038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endParaRPr lang="ru-RU" sz="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Номер схемы сертификации.</a:t>
            </a: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endParaRPr lang="ru-RU" sz="7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algn="just">
              <a:lnSpc>
                <a:spcPct val="107000"/>
              </a:lnSpc>
              <a:spcAft>
                <a:spcPts val="0"/>
              </a:spcAft>
              <a:tabLst>
                <a:tab pos="914400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 ИЛ, на основании протокола испытаний которой выдан СС.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566" y="104226"/>
            <a:ext cx="10723637" cy="97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анализе соответствия информации в сертификате соответствия (СС) необходимо обращать внимание на следующее: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122918"/>
              </p:ext>
            </p:extLst>
          </p:nvPr>
        </p:nvGraphicFramePr>
        <p:xfrm>
          <a:off x="-240937" y="1126297"/>
          <a:ext cx="4057326" cy="5741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24" imgH="8019903" progId="AcroExch.Document.DC">
                  <p:embed/>
                </p:oleObj>
              </mc:Choice>
              <mc:Fallback>
                <p:oleObj name="Acrobat Document" r:id="rId2" imgW="5667124" imgH="8019903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40937" y="1126297"/>
                        <a:ext cx="4057326" cy="5741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0912" y="1271347"/>
            <a:ext cx="52178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028" y="2065288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568952" y="2433876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651613" y="4051431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726806" y="2919127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6526" y="3190759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31301" y="3399198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631301" y="5730240"/>
            <a:ext cx="9527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21450" y="2116617"/>
            <a:ext cx="2060294" cy="25453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-58140" y="2416087"/>
            <a:ext cx="1328236" cy="20733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0" y="3451270"/>
            <a:ext cx="2719997" cy="3854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-216027" y="2952307"/>
            <a:ext cx="2992767" cy="3603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8892" y="5831572"/>
            <a:ext cx="786260" cy="2400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690803" y="3677870"/>
            <a:ext cx="714417" cy="22004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647205" y="3055219"/>
            <a:ext cx="779202" cy="2710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-182675" y="4147533"/>
            <a:ext cx="1452771" cy="1964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520060" y="3791206"/>
            <a:ext cx="47842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47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6DC4411C-FB9D-4A1F-93EF-AA74E405FEFE}"/>
              </a:ext>
            </a:extLst>
          </p:cNvPr>
          <p:cNvSpPr/>
          <p:nvPr/>
        </p:nvSpPr>
        <p:spPr>
          <a:xfrm>
            <a:off x="-1428242" y="-3195640"/>
            <a:ext cx="13058314" cy="13058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52" y="-161201"/>
            <a:ext cx="7510420" cy="98460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сертификата соответствия </a:t>
            </a:r>
            <a:endParaRPr lang="ru-RU" sz="2800" dirty="0">
              <a:solidFill>
                <a:srgbClr val="0076C4"/>
              </a:solidFill>
              <a:latin typeface="Impact" panose="020B080603090205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2252" y="1225713"/>
            <a:ext cx="102561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 случае, если на бланке СС указан регистрационный номер СДС: заходим на сайт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Росреестра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https://www.rst.gov.ru/portal/gost/home/activity/compliance/VoluntaryAcknowledgement/reestr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 наличие СДС в Реестре зарегистрированных СДС</a:t>
            </a:r>
          </a:p>
          <a:p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9617" y="800276"/>
            <a:ext cx="9642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Установить наименование СДС;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251" y="5878445"/>
            <a:ext cx="1068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Заходим на сайт СДС, ищем Правила функционирования СДС (в части необходимости аккредитации ИЛ, предусмотренные схемы сертификации), реестр участников системы и реестр выданных СС, сверяем сведения об ОС, СС и статусе СС.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752" y="2429781"/>
            <a:ext cx="6780495" cy="3448664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1426007" y="3853174"/>
            <a:ext cx="597355" cy="29126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143152" y="-3085644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7E791C-A5A5-4D8C-BDF9-9BB33BC21D59}"/>
              </a:ext>
            </a:extLst>
          </p:cNvPr>
          <p:cNvSpPr/>
          <p:nvPr/>
        </p:nvSpPr>
        <p:spPr>
          <a:xfrm>
            <a:off x="3180968" y="2547108"/>
            <a:ext cx="3040947" cy="338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и объединение программ госфинансирования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комплексных работ по одновременной замене всех видов сетей и снижения неэффективных затрат на повторные земляные работы, благоустройство и пр.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09361" y="347501"/>
            <a:ext cx="783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задачи АПТС</a:t>
            </a:r>
            <a:endParaRPr lang="ru-RU" sz="2800" dirty="0">
              <a:solidFill>
                <a:srgbClr val="0076C4"/>
              </a:solidFill>
              <a:latin typeface="Impact" panose="020B080603090205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4691" y="2551946"/>
            <a:ext cx="2933715" cy="305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государства к уровню износа трубопроводов и необходимости увеличения госфинансирования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строительства, модернизации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инфраструктуры.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9237553" y="2525627"/>
            <a:ext cx="2697675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решение проблемы оборота фальсифицированной и контрафактной продукции в области трубопроводных систем.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293992" y="2547108"/>
            <a:ext cx="3069451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применения принципа «стоимость жизненного цикла» вместо принципа «низкая цена» при проведении конкурсов и проектировании объектов коммунального хозяйства, </a:t>
            </a:r>
          </a:p>
          <a:p>
            <a:pPr>
              <a:lnSpc>
                <a:spcPct val="12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трубопроводных систем со сроком службы 50 лет и более.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E9CF500-9717-41C9-890E-5D71E280608C}"/>
              </a:ext>
            </a:extLst>
          </p:cNvPr>
          <p:cNvGrpSpPr/>
          <p:nvPr/>
        </p:nvGrpSpPr>
        <p:grpSpPr>
          <a:xfrm>
            <a:off x="1098523" y="1316887"/>
            <a:ext cx="914400" cy="914400"/>
            <a:chOff x="1205054" y="1324052"/>
            <a:chExt cx="914400" cy="91440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2367A2E-D249-472A-A9DC-D387324F2C47}"/>
                </a:ext>
              </a:extLst>
            </p:cNvPr>
            <p:cNvSpPr/>
            <p:nvPr/>
          </p:nvSpPr>
          <p:spPr>
            <a:xfrm>
              <a:off x="1205054" y="13240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308052" y="1556955"/>
              <a:ext cx="638915" cy="48914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5400" b="1" dirty="0">
                  <a:solidFill>
                    <a:srgbClr val="0076C4"/>
                  </a:solidFill>
                  <a:latin typeface="Impact" panose="020B080603090205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ru-RU" sz="54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A13575B-84A0-4DEB-BC26-1456DC3EB09B}"/>
              </a:ext>
            </a:extLst>
          </p:cNvPr>
          <p:cNvGrpSpPr/>
          <p:nvPr/>
        </p:nvGrpSpPr>
        <p:grpSpPr>
          <a:xfrm>
            <a:off x="9841640" y="1316887"/>
            <a:ext cx="914400" cy="914400"/>
            <a:chOff x="10216190" y="1324052"/>
            <a:chExt cx="914400" cy="91440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03EE241-F4CA-40F5-801D-EECC9FAC3D5D}"/>
                </a:ext>
              </a:extLst>
            </p:cNvPr>
            <p:cNvSpPr/>
            <p:nvPr/>
          </p:nvSpPr>
          <p:spPr>
            <a:xfrm>
              <a:off x="10216190" y="13240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10353907" y="1441484"/>
              <a:ext cx="575903" cy="72008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5400" b="1" dirty="0">
                  <a:solidFill>
                    <a:srgbClr val="0076C4"/>
                  </a:solidFill>
                  <a:latin typeface="Impact" panose="020B080603090205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ru-RU" sz="54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CCB52E5-C4DE-4C47-B474-1D4F35DBF846}"/>
              </a:ext>
            </a:extLst>
          </p:cNvPr>
          <p:cNvGrpSpPr/>
          <p:nvPr/>
        </p:nvGrpSpPr>
        <p:grpSpPr>
          <a:xfrm>
            <a:off x="7098955" y="1316887"/>
            <a:ext cx="914400" cy="914400"/>
            <a:chOff x="7205486" y="1324052"/>
            <a:chExt cx="914400" cy="914400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20166B64-E165-4A69-9499-AC5545495EDE}"/>
                </a:ext>
              </a:extLst>
            </p:cNvPr>
            <p:cNvSpPr/>
            <p:nvPr/>
          </p:nvSpPr>
          <p:spPr>
            <a:xfrm>
              <a:off x="7205486" y="13240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7331296" y="1461125"/>
              <a:ext cx="660893" cy="68080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5400" b="1" dirty="0">
                  <a:solidFill>
                    <a:srgbClr val="0076C4"/>
                  </a:solidFill>
                  <a:latin typeface="Impact" panose="020B080603090205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ru-RU" sz="54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4C0E11C-F9CC-4AE9-A850-5FFB38B7853D}"/>
              </a:ext>
            </a:extLst>
          </p:cNvPr>
          <p:cNvGrpSpPr/>
          <p:nvPr/>
        </p:nvGrpSpPr>
        <p:grpSpPr>
          <a:xfrm>
            <a:off x="4075780" y="1316887"/>
            <a:ext cx="914400" cy="914400"/>
            <a:chOff x="4182312" y="1324052"/>
            <a:chExt cx="914400" cy="914400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3D8FE28D-3B79-4F09-B757-1B96F0F0C801}"/>
                </a:ext>
              </a:extLst>
            </p:cNvPr>
            <p:cNvSpPr/>
            <p:nvPr/>
          </p:nvSpPr>
          <p:spPr>
            <a:xfrm>
              <a:off x="4182312" y="13240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4308685" y="1461125"/>
              <a:ext cx="660893" cy="68080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5400" b="1" dirty="0">
                  <a:solidFill>
                    <a:srgbClr val="0076C4"/>
                  </a:solidFill>
                  <a:latin typeface="Impact" panose="020B080603090205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ru-RU" sz="54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744C72-4D0F-4CB9-9B66-318AA10F2B24}"/>
              </a:ext>
            </a:extLst>
          </p:cNvPr>
          <p:cNvSpPr/>
          <p:nvPr/>
        </p:nvSpPr>
        <p:spPr>
          <a:xfrm>
            <a:off x="3069615" y="2519405"/>
            <a:ext cx="57031" cy="3650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49A81A-8EEA-47F7-97DD-65FC55464E09}"/>
              </a:ext>
            </a:extLst>
          </p:cNvPr>
          <p:cNvSpPr/>
          <p:nvPr/>
        </p:nvSpPr>
        <p:spPr>
          <a:xfrm>
            <a:off x="6179790" y="2519406"/>
            <a:ext cx="57031" cy="36505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8382A6-6199-4309-AAA3-59E5581ED83B}"/>
              </a:ext>
            </a:extLst>
          </p:cNvPr>
          <p:cNvSpPr/>
          <p:nvPr/>
        </p:nvSpPr>
        <p:spPr>
          <a:xfrm>
            <a:off x="9138614" y="2519406"/>
            <a:ext cx="57031" cy="36505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68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D5146D8B-869A-4642-9782-55C6CA59D72F}"/>
              </a:ext>
            </a:extLst>
          </p:cNvPr>
          <p:cNvSpPr/>
          <p:nvPr/>
        </p:nvSpPr>
        <p:spPr>
          <a:xfrm>
            <a:off x="-1194393" y="-3103081"/>
            <a:ext cx="13058314" cy="13058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361" y="370327"/>
            <a:ext cx="9276379" cy="98841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а</a:t>
            </a:r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ккредитации органа по сертификации, выдавшего СС – наличие аккредитации для ОС обязательно</a:t>
            </a:r>
            <a:endParaRPr lang="ru-RU" sz="2800" dirty="0">
              <a:solidFill>
                <a:srgbClr val="0076C4"/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781" y="3618920"/>
            <a:ext cx="3641645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2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в области аккредитации органа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дату выдачи СС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код продукции, указанный в СС.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кода нет, орган не имел права выдавать СС. 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969" y="2305717"/>
            <a:ext cx="3001128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2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аккредитации органа по сертификации по номеру аттестата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4126" y="5478071"/>
            <a:ext cx="350347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2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аккредитации прикрепляется к «карточке органа» в виде файла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PDF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8010350-C530-4414-879F-59F6A36B464A}"/>
              </a:ext>
            </a:extLst>
          </p:cNvPr>
          <p:cNvGrpSpPr/>
          <p:nvPr/>
        </p:nvGrpSpPr>
        <p:grpSpPr>
          <a:xfrm>
            <a:off x="3016704" y="1969911"/>
            <a:ext cx="8080767" cy="3769898"/>
            <a:chOff x="2873829" y="1969911"/>
            <a:chExt cx="9163700" cy="427511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4102" b="6296"/>
            <a:stretch/>
          </p:blipFill>
          <p:spPr>
            <a:xfrm>
              <a:off x="3555272" y="1969911"/>
              <a:ext cx="8482257" cy="4275116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3439700" y="2963763"/>
              <a:ext cx="2014256" cy="51570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 стрелкой 8"/>
            <p:cNvCxnSpPr/>
            <p:nvPr/>
          </p:nvCxnSpPr>
          <p:spPr>
            <a:xfrm flipV="1">
              <a:off x="2873829" y="3191120"/>
              <a:ext cx="464931" cy="95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5400838" y="4551431"/>
              <a:ext cx="3219019" cy="1047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Проверить статус ОС 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(действует, прекращён, приостановлен)</a:t>
              </a:r>
              <a:endParaRPr lang="ru-RU" dirty="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310515" y="3470451"/>
              <a:ext cx="2028436" cy="51570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 flipV="1">
              <a:off x="5793225" y="4039969"/>
              <a:ext cx="0" cy="51146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3428530" y="6026522"/>
            <a:ext cx="11239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Росаккредитации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http://fsa.gov.ru/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Технологичность  </a:t>
            </a:r>
          </a:p>
          <a:p>
            <a:pPr font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Электронные Реестры    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7538732" y="6074378"/>
            <a:ext cx="324853" cy="29126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9859896" y="6057222"/>
            <a:ext cx="324853" cy="29126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719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E779C70C-C689-4994-A799-269F21BEB1F2}"/>
              </a:ext>
            </a:extLst>
          </p:cNvPr>
          <p:cNvSpPr/>
          <p:nvPr/>
        </p:nvSpPr>
        <p:spPr>
          <a:xfrm>
            <a:off x="-1232997" y="-3156987"/>
            <a:ext cx="13058314" cy="13058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165" y="348891"/>
            <a:ext cx="10189375" cy="116459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Проверка а</a:t>
            </a:r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ккредитации испытательной лаборатории, </a:t>
            </a:r>
            <a:b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протокола которой органом по сертификации выдан СС</a:t>
            </a:r>
            <a:endParaRPr lang="ru-RU" sz="2800" i="1" u="sng" dirty="0">
              <a:solidFill>
                <a:schemeClr val="tx2">
                  <a:lumMod val="60000"/>
                  <a:lumOff val="4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359" y="5579603"/>
            <a:ext cx="10662339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аккредитации лаборатории может не содержать кодов продукции. </a:t>
            </a:r>
          </a:p>
          <a:p>
            <a:pPr marL="0" lvl="2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таком случае необходимо знать перечень сертификационных требований к продукции, которые должны контролировать в лаборатории. </a:t>
            </a:r>
            <a:r>
              <a:rPr lang="ru-RU" b="1" dirty="0">
                <a:solidFill>
                  <a:srgbClr val="0076C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эти методы испытаний должны быть в области аккредитации лаборатории.</a:t>
            </a:r>
            <a:endParaRPr lang="ru-RU" b="1" dirty="0">
              <a:solidFill>
                <a:srgbClr val="0076C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FFC05F5-928C-4A47-BD85-EFD4FC56243D}"/>
              </a:ext>
            </a:extLst>
          </p:cNvPr>
          <p:cNvGrpSpPr/>
          <p:nvPr/>
        </p:nvGrpSpPr>
        <p:grpSpPr>
          <a:xfrm>
            <a:off x="3426694" y="1963025"/>
            <a:ext cx="7498153" cy="3528444"/>
            <a:chOff x="2304738" y="1381174"/>
            <a:chExt cx="9299438" cy="437608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-117" t="3687" r="117" b="6043"/>
            <a:stretch/>
          </p:blipFill>
          <p:spPr>
            <a:xfrm>
              <a:off x="2985906" y="1381174"/>
              <a:ext cx="8618270" cy="4376084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2867218" y="2427620"/>
              <a:ext cx="2014256" cy="51570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flipV="1">
              <a:off x="2304738" y="2675925"/>
              <a:ext cx="464931" cy="954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4717216" y="3914748"/>
              <a:ext cx="3337541" cy="1074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Проверить статус ОС 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(действует, прекращён, приостановлен)</a:t>
              </a:r>
              <a:endParaRPr lang="ru-RU" dirty="0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730941" y="2921707"/>
              <a:ext cx="2028436" cy="51570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 стрелкой 10"/>
            <p:cNvCxnSpPr/>
            <p:nvPr/>
          </p:nvCxnSpPr>
          <p:spPr>
            <a:xfrm flipV="1">
              <a:off x="5654957" y="3481310"/>
              <a:ext cx="0" cy="51146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177440" y="2534308"/>
            <a:ext cx="329239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lvl="2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аккредитации лаборатории по номеру аттестата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165" y="1438066"/>
            <a:ext cx="7625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случае, если Правилами СДС установлена обязательная аккредитация лаборатории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6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8BE7D96B-3363-4F39-A42D-FC3DA59634A4}"/>
              </a:ext>
            </a:extLst>
          </p:cNvPr>
          <p:cNvSpPr/>
          <p:nvPr/>
        </p:nvSpPr>
        <p:spPr>
          <a:xfrm>
            <a:off x="-1263848" y="-307749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46674" y="432575"/>
            <a:ext cx="7781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Свидетельство о государственной регистрации</a:t>
            </a:r>
            <a:endParaRPr lang="ru-RU" sz="2800" dirty="0">
              <a:solidFill>
                <a:srgbClr val="FF000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7" y="1558379"/>
            <a:ext cx="3393626" cy="479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01" y="1559155"/>
            <a:ext cx="3340949" cy="477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1850" y="4568376"/>
            <a:ext cx="2945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Единый реестр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https://portal.eaeunion.org/sites/odata/_layouts/15/portal.eec.registry.ui/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71850" y="2657448"/>
            <a:ext cx="343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труб и фитингов в системах ГВС и ХВ должен быть предоставлен СГР на данную продукцию</a:t>
            </a:r>
          </a:p>
        </p:txBody>
      </p:sp>
    </p:spTree>
    <p:extLst>
      <p:ext uri="{BB962C8B-B14F-4D97-AF65-F5344CB8AC3E}">
        <p14:creationId xmlns:p14="http://schemas.microsoft.com/office/powerpoint/2010/main" val="3226625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C527F0EF-2E23-441F-9098-B228050F7E5B}"/>
              </a:ext>
            </a:extLst>
          </p:cNvPr>
          <p:cNvSpPr/>
          <p:nvPr/>
        </p:nvSpPr>
        <p:spPr>
          <a:xfrm>
            <a:off x="-1215720" y="-3205205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312FB3-8455-4C21-9F1D-7F7FDDB466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942994" y="696687"/>
            <a:ext cx="4255066" cy="5464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6555" y="2767281"/>
            <a:ext cx="4239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Акта входного контроля партии напорных внутридомовых полимерных труб для водоснабжения и отопления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B786E-B04A-4882-8EC2-316F0EF11CAD}"/>
              </a:ext>
            </a:extLst>
          </p:cNvPr>
          <p:cNvSpPr txBox="1"/>
          <p:nvPr/>
        </p:nvSpPr>
        <p:spPr>
          <a:xfrm>
            <a:off x="226554" y="435077"/>
            <a:ext cx="2632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Документация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350302" y="4608020"/>
            <a:ext cx="2194821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можно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rapts.ru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85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24101D86-DCE3-4F28-90D3-E42E9A20B234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3513FF-C658-45DC-B1D8-D95DC595E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63" y="1735694"/>
            <a:ext cx="3653248" cy="51921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 descr="3.">
            <a:extLst>
              <a:ext uri="{FF2B5EF4-FFF2-40B4-BE49-F238E27FC236}">
                <a16:creationId xmlns:a16="http://schemas.microsoft.com/office/drawing/2014/main" id="{B5CBDE6B-D8F4-4FE3-AD8B-B58202DD8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09" y="1744659"/>
            <a:ext cx="4284362" cy="5014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79FCF-7ED5-4038-9444-95924C2A6333}"/>
              </a:ext>
            </a:extLst>
          </p:cNvPr>
          <p:cNvSpPr txBox="1"/>
          <p:nvPr/>
        </p:nvSpPr>
        <p:spPr>
          <a:xfrm>
            <a:off x="226554" y="435077"/>
            <a:ext cx="9315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Документация 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hlinkClick r:id="rId4"/>
          </p:cNvPr>
          <p:cNvSpPr txBox="1"/>
          <p:nvPr/>
        </p:nvSpPr>
        <p:spPr>
          <a:xfrm>
            <a:off x="9292171" y="3501114"/>
            <a:ext cx="2194821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можно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rapts.ru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554" y="958297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Чек-лист</a:t>
            </a:r>
          </a:p>
        </p:txBody>
      </p:sp>
    </p:spTree>
    <p:extLst>
      <p:ext uri="{BB962C8B-B14F-4D97-AF65-F5344CB8AC3E}">
        <p14:creationId xmlns:p14="http://schemas.microsoft.com/office/powerpoint/2010/main" val="3295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9"/>
    </mc:Choice>
    <mc:Fallback xmlns="">
      <p:transition spd="slow" advTm="10759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74227989-31AE-4156-9816-90FF78334992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37CF17-EFC5-4C8C-8CC8-C49463B69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04"/>
          <a:stretch/>
        </p:blipFill>
        <p:spPr>
          <a:xfrm>
            <a:off x="4949372" y="456748"/>
            <a:ext cx="4790186" cy="59445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70098" y="2921168"/>
            <a:ext cx="4239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Акта входного контроля партии внутридомовых полимерных труб для внутренней канализации по ГОСТ 32414 или ТУ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E87F7-1C07-41A5-B2BE-0B2930F6E9D0}"/>
              </a:ext>
            </a:extLst>
          </p:cNvPr>
          <p:cNvSpPr txBox="1"/>
          <p:nvPr/>
        </p:nvSpPr>
        <p:spPr>
          <a:xfrm>
            <a:off x="226554" y="435077"/>
            <a:ext cx="2632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Документация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350302" y="4608020"/>
            <a:ext cx="2194821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можно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rapts.ru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554" y="958297"/>
            <a:ext cx="56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</p:spTree>
    <p:extLst>
      <p:ext uri="{BB962C8B-B14F-4D97-AF65-F5344CB8AC3E}">
        <p14:creationId xmlns:p14="http://schemas.microsoft.com/office/powerpoint/2010/main" val="9637040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DC99DEF9-C6B5-4E6C-9CCE-E3548377BCDE}"/>
              </a:ext>
            </a:extLst>
          </p:cNvPr>
          <p:cNvSpPr/>
          <p:nvPr/>
        </p:nvSpPr>
        <p:spPr>
          <a:xfrm>
            <a:off x="-1167595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5E62BD-4C2D-4995-87DD-3E08023A4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77" y="1233408"/>
            <a:ext cx="3851606" cy="5042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AFBA0-BE91-446D-8BB6-59850D58C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621" y="1247922"/>
            <a:ext cx="3814125" cy="50422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44B9-4003-462F-B78F-3CD629542297}"/>
              </a:ext>
            </a:extLst>
          </p:cNvPr>
          <p:cNvSpPr txBox="1"/>
          <p:nvPr/>
        </p:nvSpPr>
        <p:spPr>
          <a:xfrm>
            <a:off x="226554" y="435077"/>
            <a:ext cx="7695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Документация </a:t>
            </a:r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339080" y="3516519"/>
            <a:ext cx="2194821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можно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rapts.ru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470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1D729990-3E79-4444-B041-F69A743FA65F}"/>
              </a:ext>
            </a:extLst>
          </p:cNvPr>
          <p:cNvSpPr/>
          <p:nvPr/>
        </p:nvSpPr>
        <p:spPr>
          <a:xfrm>
            <a:off x="-1152387" y="-3055436"/>
            <a:ext cx="13058314" cy="130583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083" y="431783"/>
            <a:ext cx="4629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Разработка ГОСТов, СТО и стандартов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" y="2015490"/>
            <a:ext cx="5908307" cy="38709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1" name="Группа 10"/>
          <p:cNvGrpSpPr/>
          <p:nvPr/>
        </p:nvGrpSpPr>
        <p:grpSpPr>
          <a:xfrm>
            <a:off x="6840479" y="3302901"/>
            <a:ext cx="3804660" cy="646331"/>
            <a:chOff x="7091939" y="2664096"/>
            <a:chExt cx="3804660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439FD4-9D0A-42F9-91FF-12D3CB85AA00}"/>
                </a:ext>
              </a:extLst>
            </p:cNvPr>
            <p:cNvSpPr txBox="1"/>
            <p:nvPr/>
          </p:nvSpPr>
          <p:spPr>
            <a:xfrm>
              <a:off x="7453234" y="2664096"/>
              <a:ext cx="34433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частия в разработке документации на ранних этапах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55A2E3F-565E-49C0-80BE-C6FD06DBA925}"/>
                </a:ext>
              </a:extLst>
            </p:cNvPr>
            <p:cNvSpPr/>
            <p:nvPr/>
          </p:nvSpPr>
          <p:spPr>
            <a:xfrm>
              <a:off x="7091939" y="2892504"/>
              <a:ext cx="189515" cy="189515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14655" y="4311388"/>
            <a:ext cx="3804659" cy="646331"/>
            <a:chOff x="7091940" y="4059292"/>
            <a:chExt cx="3804659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439FD4-9D0A-42F9-91FF-12D3CB85AA00}"/>
                </a:ext>
              </a:extLst>
            </p:cNvPr>
            <p:cNvSpPr txBox="1"/>
            <p:nvPr/>
          </p:nvSpPr>
          <p:spPr>
            <a:xfrm>
              <a:off x="7453234" y="4059292"/>
              <a:ext cx="34433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нициирования разработки </a:t>
              </a:r>
              <a:r>
                <a:rPr lang="ru-RU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нормативной 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документации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155A2E3F-565E-49C0-80BE-C6FD06DBA925}"/>
                </a:ext>
              </a:extLst>
            </p:cNvPr>
            <p:cNvSpPr/>
            <p:nvPr/>
          </p:nvSpPr>
          <p:spPr>
            <a:xfrm>
              <a:off x="7091940" y="4287700"/>
              <a:ext cx="189515" cy="189515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3439FD4-9D0A-42F9-91FF-12D3CB85AA00}"/>
              </a:ext>
            </a:extLst>
          </p:cNvPr>
          <p:cNvSpPr txBox="1"/>
          <p:nvPr/>
        </p:nvSpPr>
        <p:spPr>
          <a:xfrm>
            <a:off x="6722805" y="1918245"/>
            <a:ext cx="422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вырабатываемые международные и российские нормы и стандарты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счет: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9060" y="5509277"/>
            <a:ext cx="231986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https://rapts.ru/standart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47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DC99DEF9-C6B5-4E6C-9CCE-E3548377BCDE}"/>
              </a:ext>
            </a:extLst>
          </p:cNvPr>
          <p:cNvSpPr/>
          <p:nvPr/>
        </p:nvSpPr>
        <p:spPr>
          <a:xfrm>
            <a:off x="-1167595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1504" y="469852"/>
            <a:ext cx="2486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Документация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3" y="1249455"/>
            <a:ext cx="3659323" cy="5267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2" y="1272790"/>
            <a:ext cx="5083286" cy="4300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4680106" y="5870505"/>
            <a:ext cx="2194821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Скачать можно на сайте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rapts.ru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7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58131C81-97E8-4996-B342-F58D85E0F1C6}"/>
              </a:ext>
            </a:extLst>
          </p:cNvPr>
          <p:cNvSpPr/>
          <p:nvPr/>
        </p:nvSpPr>
        <p:spPr>
          <a:xfrm>
            <a:off x="-1215721" y="-3114671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 41-102-98.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66" y="358193"/>
            <a:ext cx="10515600" cy="73818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Последствия, правовые меры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169960"/>
              </p:ext>
            </p:extLst>
          </p:nvPr>
        </p:nvGraphicFramePr>
        <p:xfrm>
          <a:off x="345278" y="1057876"/>
          <a:ext cx="10666024" cy="547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708">
                  <a:extLst>
                    <a:ext uri="{9D8B030D-6E8A-4147-A177-3AD203B41FA5}">
                      <a16:colId xmlns:a16="http://schemas.microsoft.com/office/drawing/2014/main" val="1354371442"/>
                    </a:ext>
                  </a:extLst>
                </a:gridCol>
                <a:gridCol w="5008316">
                  <a:extLst>
                    <a:ext uri="{9D8B030D-6E8A-4147-A177-3AD203B41FA5}">
                      <a16:colId xmlns:a16="http://schemas.microsoft.com/office/drawing/2014/main" val="66626551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нарушения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Способы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защиты прав, меры реагирования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712371"/>
                  </a:ext>
                </a:extLst>
              </a:tr>
              <a:tr h="91281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Несоответствие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трубной продукции заявленным положениям НТД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с иском в суд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в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Роспотребнадзор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случае, если заказчик является потребителем)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29249"/>
                  </a:ext>
                </a:extLst>
              </a:tr>
              <a:tr h="146050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Дефекты документа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подтверждении соответствия: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 не аккредитован в ФСА;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аккредитации ОС или ИЛ не содержит трубную продукцию;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Сертификат не выдавался.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rabicParenR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в ФСА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в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Роспотребнадзор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Обращение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прокуратуру или МВД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5454"/>
                  </a:ext>
                </a:extLst>
              </a:tr>
              <a:tr h="146050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при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строительстве: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трубы, не соответствующей проекту;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соответствующей требованиям по качеству;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нарушением проведения строительного контроля (в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Без входного контроля)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в органы строительного надзора;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Ростехнадзор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 ОПО)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43288"/>
                  </a:ext>
                </a:extLst>
              </a:tr>
              <a:tr h="63896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 при проведении государственных закупок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в Федеральное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казначейство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в ФАС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39996"/>
                  </a:ext>
                </a:extLst>
              </a:tr>
              <a:tr h="63896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результате использования некачественной трубной продукции п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ричинен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вред жизни или здоровью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Заявление в прокуратуру или органы МВД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542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0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E135A9F6-E776-4049-8FE4-6ECA2A09AE7B}"/>
              </a:ext>
            </a:extLst>
          </p:cNvPr>
          <p:cNvSpPr/>
          <p:nvPr/>
        </p:nvSpPr>
        <p:spPr>
          <a:xfrm>
            <a:off x="-8348179" y="-2985631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0ABD0C-FF61-42EE-9C8A-3C01F218B92A}"/>
              </a:ext>
            </a:extLst>
          </p:cNvPr>
          <p:cNvSpPr/>
          <p:nvPr/>
        </p:nvSpPr>
        <p:spPr>
          <a:xfrm>
            <a:off x="4909757" y="178485"/>
            <a:ext cx="5927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Механизмы достижения целей</a:t>
            </a:r>
            <a:endParaRPr lang="ru-RU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6F17B7-0127-4ADD-895B-41842B080CD8}"/>
              </a:ext>
            </a:extLst>
          </p:cNvPr>
          <p:cNvSpPr/>
          <p:nvPr/>
        </p:nvSpPr>
        <p:spPr>
          <a:xfrm>
            <a:off x="5412830" y="788070"/>
            <a:ext cx="642283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и освещение на государственном уровне и в СМИ отраслевых проблем и решений;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Разработка, актуализация и внедрение нормативно–технических документов разного уровня: ТР, ГОСТ, СП, СТО АПТС и т.д.;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поправок в законодательные и подзаконные нормативно–правовые акты;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анализ статистических данных, актуализация форм учета;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контроль за деятельностью органов власти и участников рынка;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закупочных процедур, отбор образцов для проведения испытаний у заказчиков, контрольные закупки в DIY–сетях;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деятельности органов по сертификации и испытательных лабораторий;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результатов работы АПТС в виде реестров;</a:t>
            </a: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просвещение;</a:t>
            </a:r>
          </a:p>
          <a:p>
            <a:pPr lvl="0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цифровых инструментов.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55A2E3F-565E-49C0-80BE-C6FD06DBA925}"/>
              </a:ext>
            </a:extLst>
          </p:cNvPr>
          <p:cNvSpPr/>
          <p:nvPr/>
        </p:nvSpPr>
        <p:spPr>
          <a:xfrm>
            <a:off x="4988145" y="958633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F00D7980-E562-4EE5-B9F6-3265A9315D94}"/>
              </a:ext>
            </a:extLst>
          </p:cNvPr>
          <p:cNvSpPr/>
          <p:nvPr/>
        </p:nvSpPr>
        <p:spPr>
          <a:xfrm>
            <a:off x="4988145" y="1664561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B79567B5-D08A-44FC-B1D3-7C8640164958}"/>
              </a:ext>
            </a:extLst>
          </p:cNvPr>
          <p:cNvSpPr/>
          <p:nvPr/>
        </p:nvSpPr>
        <p:spPr>
          <a:xfrm>
            <a:off x="5004183" y="2304625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13940" y="-224996"/>
            <a:ext cx="12645031" cy="7112831"/>
          </a:xfrm>
          <a:custGeom>
            <a:avLst/>
            <a:gdLst>
              <a:gd name="connsiteX0" fmla="*/ 788421 w 12645030"/>
              <a:gd name="connsiteY0" fmla="*/ 0 h 7112830"/>
              <a:gd name="connsiteX1" fmla="*/ 11443325 w 12645030"/>
              <a:gd name="connsiteY1" fmla="*/ 0 h 7112830"/>
              <a:gd name="connsiteX2" fmla="*/ 11529953 w 12645030"/>
              <a:gd name="connsiteY2" fmla="*/ 121819 h 7112830"/>
              <a:gd name="connsiteX3" fmla="*/ 12645030 w 12645030"/>
              <a:gd name="connsiteY3" fmla="*/ 3772333 h 7112830"/>
              <a:gd name="connsiteX4" fmla="*/ 11856996 w 12645030"/>
              <a:gd name="connsiteY4" fmla="*/ 6884517 h 7112830"/>
              <a:gd name="connsiteX5" fmla="*/ 11725719 w 12645030"/>
              <a:gd name="connsiteY5" fmla="*/ 7112830 h 7112830"/>
              <a:gd name="connsiteX6" fmla="*/ 506028 w 12645030"/>
              <a:gd name="connsiteY6" fmla="*/ 7112830 h 7112830"/>
              <a:gd name="connsiteX7" fmla="*/ 374751 w 12645030"/>
              <a:gd name="connsiteY7" fmla="*/ 6884517 h 7112830"/>
              <a:gd name="connsiteX8" fmla="*/ 99810 w 12645030"/>
              <a:gd name="connsiteY8" fmla="*/ 6313776 h 7112830"/>
              <a:gd name="connsiteX9" fmla="*/ 0 w 12645030"/>
              <a:gd name="connsiteY9" fmla="*/ 6060635 h 7112830"/>
              <a:gd name="connsiteX10" fmla="*/ 0 w 12645030"/>
              <a:gd name="connsiteY10" fmla="*/ 1484032 h 7112830"/>
              <a:gd name="connsiteX11" fmla="*/ 99810 w 12645030"/>
              <a:gd name="connsiteY11" fmla="*/ 1230891 h 7112830"/>
              <a:gd name="connsiteX12" fmla="*/ 701794 w 12645030"/>
              <a:gd name="connsiteY12" fmla="*/ 121819 h 711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645030" h="7112830">
                <a:moveTo>
                  <a:pt x="788421" y="0"/>
                </a:moveTo>
                <a:lnTo>
                  <a:pt x="11443325" y="0"/>
                </a:lnTo>
                <a:lnTo>
                  <a:pt x="11529953" y="121819"/>
                </a:lnTo>
                <a:cubicBezTo>
                  <a:pt x="12233955" y="1163879"/>
                  <a:pt x="12645030" y="2420100"/>
                  <a:pt x="12645030" y="3772333"/>
                </a:cubicBezTo>
                <a:cubicBezTo>
                  <a:pt x="12645030" y="4899194"/>
                  <a:pt x="12359561" y="5959380"/>
                  <a:pt x="11856996" y="6884517"/>
                </a:cubicBezTo>
                <a:lnTo>
                  <a:pt x="11725719" y="7112830"/>
                </a:lnTo>
                <a:lnTo>
                  <a:pt x="506028" y="7112830"/>
                </a:lnTo>
                <a:lnTo>
                  <a:pt x="374751" y="6884517"/>
                </a:lnTo>
                <a:cubicBezTo>
                  <a:pt x="274237" y="6699490"/>
                  <a:pt x="182408" y="6509060"/>
                  <a:pt x="99810" y="6313776"/>
                </a:cubicBezTo>
                <a:lnTo>
                  <a:pt x="0" y="6060635"/>
                </a:lnTo>
                <a:lnTo>
                  <a:pt x="0" y="1484032"/>
                </a:lnTo>
                <a:lnTo>
                  <a:pt x="99810" y="1230891"/>
                </a:lnTo>
                <a:cubicBezTo>
                  <a:pt x="265007" y="840322"/>
                  <a:pt x="467127" y="469173"/>
                  <a:pt x="701794" y="121819"/>
                </a:cubicBezTo>
                <a:close/>
              </a:path>
            </a:pathLst>
          </a:cu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B79567B5-D08A-44FC-B1D3-7C8640164958}"/>
              </a:ext>
            </a:extLst>
          </p:cNvPr>
          <p:cNvSpPr/>
          <p:nvPr/>
        </p:nvSpPr>
        <p:spPr>
          <a:xfrm>
            <a:off x="4999157" y="2994027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AF6ED1FB-979F-439F-B1A0-FB97C48691ED}"/>
              </a:ext>
            </a:extLst>
          </p:cNvPr>
          <p:cNvSpPr/>
          <p:nvPr/>
        </p:nvSpPr>
        <p:spPr>
          <a:xfrm>
            <a:off x="4998597" y="3643109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138C72B-5BF5-458F-A9DF-BE8471FD96CA}"/>
              </a:ext>
            </a:extLst>
          </p:cNvPr>
          <p:cNvSpPr/>
          <p:nvPr/>
        </p:nvSpPr>
        <p:spPr>
          <a:xfrm>
            <a:off x="4988147" y="4372831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04CB477-3E43-4D4F-BB08-2BE31E703A0A}"/>
              </a:ext>
            </a:extLst>
          </p:cNvPr>
          <p:cNvSpPr/>
          <p:nvPr/>
        </p:nvSpPr>
        <p:spPr>
          <a:xfrm>
            <a:off x="4994173" y="5090669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958658E-1D02-4789-A763-D76A0E51247E}"/>
              </a:ext>
            </a:extLst>
          </p:cNvPr>
          <p:cNvSpPr/>
          <p:nvPr/>
        </p:nvSpPr>
        <p:spPr>
          <a:xfrm>
            <a:off x="4998599" y="5820392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B26BF06-70C6-426B-9BCF-D5A633086305}"/>
              </a:ext>
            </a:extLst>
          </p:cNvPr>
          <p:cNvSpPr/>
          <p:nvPr/>
        </p:nvSpPr>
        <p:spPr>
          <a:xfrm>
            <a:off x="4991160" y="6384457"/>
            <a:ext cx="283779" cy="2837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8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-16418"/>
            <a:ext cx="8391525" cy="68744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02" y="479426"/>
            <a:ext cx="5191125" cy="654050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Аварии</a:t>
            </a:r>
            <a:br>
              <a:rPr lang="ru-RU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402" y="1907474"/>
            <a:ext cx="4025323" cy="3198957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2019 года в Москве  девятиэтажном доме 1970 года постройки от рванувшего из лопнувших труб кипятка погибла пожилая женщина.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(Публикация в «Новой газете» от 20.07.2019).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квартир затопило кипятком при запуске отопления в Чебаркуле в ноябре 2019 года.  </a:t>
            </a:r>
          </a:p>
        </p:txBody>
      </p:sp>
    </p:spTree>
    <p:extLst>
      <p:ext uri="{BB962C8B-B14F-4D97-AF65-F5344CB8AC3E}">
        <p14:creationId xmlns:p14="http://schemas.microsoft.com/office/powerpoint/2010/main" val="20891045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27C50D0E-308E-449B-9EB3-8459FCCD9841}"/>
              </a:ext>
            </a:extLst>
          </p:cNvPr>
          <p:cNvSpPr/>
          <p:nvPr/>
        </p:nvSpPr>
        <p:spPr>
          <a:xfrm>
            <a:off x="-114315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59525" y="621092"/>
            <a:ext cx="7344821" cy="581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ru-RU" dirty="0">
                <a:solidFill>
                  <a:srgbClr val="0076C4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Обратиться в АПТС можно 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ru-RU" dirty="0">
                <a:solidFill>
                  <a:srgbClr val="0076C4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на различных стадиях реализации проекта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59525" y="1705260"/>
            <a:ext cx="8344790" cy="5192014"/>
            <a:chOff x="2216693" y="1543335"/>
            <a:chExt cx="8344790" cy="5192014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2443681" y="1770197"/>
              <a:ext cx="6442" cy="474783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/>
            <p:cNvSpPr/>
            <p:nvPr/>
          </p:nvSpPr>
          <p:spPr>
            <a:xfrm>
              <a:off x="3214440" y="6090775"/>
              <a:ext cx="7319858" cy="644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стадии аварии во время эксплуатации трубопровода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16661" y="4310156"/>
              <a:ext cx="7317637" cy="686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стадии входного контроля продукции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16661" y="1543335"/>
              <a:ext cx="6989157" cy="713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стадии </a:t>
              </a:r>
              <a:r>
                <a:rPr lang="ru-RU" sz="20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доконкурсного</a:t>
              </a: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предупреждения фальсификата в проектах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16661" y="2464501"/>
              <a:ext cx="7344822" cy="7086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стадии выбора поставщика, возможность замены материала / продукта 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16661" y="3417880"/>
              <a:ext cx="7344822" cy="684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стадии конкурсных процедур</a:t>
              </a:r>
            </a:p>
          </p:txBody>
        </p:sp>
        <p:sp>
          <p:nvSpPr>
            <p:cNvPr id="19" name="Овал 18"/>
            <p:cNvSpPr/>
            <p:nvPr/>
          </p:nvSpPr>
          <p:spPr>
            <a:xfrm>
              <a:off x="2237292" y="1669757"/>
              <a:ext cx="406031" cy="41081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2216694" y="2686947"/>
              <a:ext cx="406031" cy="41081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2216694" y="3596551"/>
              <a:ext cx="406031" cy="41081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2226122" y="4520491"/>
              <a:ext cx="406031" cy="41081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237292" y="6207654"/>
              <a:ext cx="406031" cy="41081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229143" y="5204454"/>
              <a:ext cx="7319858" cy="644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стадии проведения монтажных работ  </a:t>
              </a: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216693" y="5328804"/>
              <a:ext cx="406031" cy="410817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77361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1D729990-3E79-4444-B041-F69A743FA65F}"/>
              </a:ext>
            </a:extLst>
          </p:cNvPr>
          <p:cNvSpPr/>
          <p:nvPr/>
        </p:nvSpPr>
        <p:spPr>
          <a:xfrm>
            <a:off x="-114315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11307" y="2897233"/>
            <a:ext cx="4780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Присоединяйтесь к нам, чтобы быть в курсе</a:t>
            </a:r>
            <a:endParaRPr lang="ru-RU" sz="28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483"/>
            <a:ext cx="3404721" cy="3404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11" y="0"/>
            <a:ext cx="3367105" cy="336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4287" cy="3374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11" y="3490895"/>
            <a:ext cx="3367105" cy="336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552045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1D729990-3E79-4444-B041-F69A743FA65F}"/>
              </a:ext>
            </a:extLst>
          </p:cNvPr>
          <p:cNvSpPr/>
          <p:nvPr/>
        </p:nvSpPr>
        <p:spPr>
          <a:xfrm>
            <a:off x="-1143151" y="-3085643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67" y="515552"/>
            <a:ext cx="2761827" cy="40480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#</a:t>
            </a:r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Школа _АПТС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58" y="309604"/>
            <a:ext cx="3067504" cy="306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51" y="298452"/>
            <a:ext cx="3067504" cy="306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51" y="3478264"/>
            <a:ext cx="3067504" cy="306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29" y="3478264"/>
            <a:ext cx="3067504" cy="306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">
            <a:solidFill>
              <a:schemeClr val="tx1"/>
            </a:solidFill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255668" y="1997839"/>
            <a:ext cx="4398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_АПТС в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простой способ изучить новое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вспомнить забытое о трубопроводных системах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(разновидности и качество материалов труб, правила проектирования и монтажа трубопровода,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защиты от фальсификата и контрафакта, сертификация и многое другое).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0" y="5117018"/>
            <a:ext cx="1428750" cy="1428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 rot="19800000">
            <a:off x="1753631" y="5259678"/>
            <a:ext cx="2999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В открытом доступе</a:t>
            </a:r>
          </a:p>
        </p:txBody>
      </p:sp>
    </p:spTree>
    <p:extLst>
      <p:ext uri="{BB962C8B-B14F-4D97-AF65-F5344CB8AC3E}">
        <p14:creationId xmlns:p14="http://schemas.microsoft.com/office/powerpoint/2010/main" val="24496859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idx="1"/>
          </p:nvPr>
        </p:nvSpPr>
        <p:spPr>
          <a:xfrm>
            <a:off x="-1031676" y="2744504"/>
            <a:ext cx="10182887" cy="8360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rgbClr val="0076C4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Доверяй, но проверяй!</a:t>
            </a: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239975" y="5495983"/>
            <a:ext cx="6361141" cy="3929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Ткаченко Владислав Сергеевич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39975" y="5982666"/>
            <a:ext cx="6152288" cy="543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</a:t>
            </a:r>
          </a:p>
          <a:p>
            <a:pPr algn="l">
              <a:lnSpc>
                <a:spcPct val="5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производителей трубопроводных систем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6" y="560611"/>
            <a:ext cx="2804560" cy="63782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434921" y="4799168"/>
            <a:ext cx="2916370" cy="2011207"/>
            <a:chOff x="7088848" y="4071913"/>
            <a:chExt cx="2916370" cy="2011207"/>
          </a:xfrm>
        </p:grpSpPr>
        <p:sp>
          <p:nvSpPr>
            <p:cNvPr id="13" name="TextBox 12"/>
            <p:cNvSpPr txBox="1"/>
            <p:nvPr/>
          </p:nvSpPr>
          <p:spPr>
            <a:xfrm>
              <a:off x="7503575" y="4605792"/>
              <a:ext cx="250164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(999)599-98-</a:t>
              </a:r>
              <a:r>
                <a:rPr lang="en-US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02</a:t>
              </a:r>
              <a:endParaRPr lang="ru-RU" b="1" spc="48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r>
                <a:rPr lang="ru-RU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8(499)399-299</a:t>
              </a:r>
              <a:r>
                <a:rPr lang="en-US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</a:t>
              </a:r>
              <a:r>
                <a:rPr lang="ru-RU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</a:t>
              </a:r>
            </a:p>
            <a:p>
              <a:r>
                <a:rPr lang="en-US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info@rapts.ru</a:t>
              </a:r>
              <a:endParaRPr lang="ru-RU" b="1" spc="48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r>
                <a:rPr lang="en-US" b="1" spc="48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tvs@rapts.ru</a:t>
              </a:r>
              <a:endParaRPr lang="ru-RU" b="1" spc="48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r"/>
              <a:endParaRPr lang="ru-RU" b="1" spc="48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Объект 3"/>
            <p:cNvSpPr txBox="1">
              <a:spLocks/>
            </p:cNvSpPr>
            <p:nvPr/>
          </p:nvSpPr>
          <p:spPr>
            <a:xfrm>
              <a:off x="7503575" y="4071913"/>
              <a:ext cx="2213812" cy="40935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Контакты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48" y="4705298"/>
              <a:ext cx="400321" cy="4003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48" y="5331972"/>
              <a:ext cx="400321" cy="40032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7575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1134379" y="-3100158"/>
            <a:ext cx="13058315" cy="130583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EA7427-23F3-4E5C-BC1B-3897D0E51BFD}"/>
              </a:ext>
            </a:extLst>
          </p:cNvPr>
          <p:cNvSpPr/>
          <p:nvPr/>
        </p:nvSpPr>
        <p:spPr>
          <a:xfrm>
            <a:off x="409361" y="347501"/>
            <a:ext cx="783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6C4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АПТС представлена:</a:t>
            </a:r>
            <a:endParaRPr lang="ru-RU" sz="28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2F6AA8-D5D4-4C86-A667-C64FBBF303A7}"/>
              </a:ext>
            </a:extLst>
          </p:cNvPr>
          <p:cNvSpPr/>
          <p:nvPr/>
        </p:nvSpPr>
        <p:spPr>
          <a:xfrm>
            <a:off x="409362" y="1044703"/>
            <a:ext cx="9944873" cy="548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председателя общественного совета Росстандарта;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рабочей группы по техническому нормированию в строительной отрасли при Правительственной комиссии по региональному развитию в РФ;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комиссий по стройматериалам общественных советов ФСА и Минстроя;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экспертного совета по развитию химической промышленности комитета Госдумы по промышленности и торговле;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Межведомственной рабочей группы по противодействию незаконному обороту потребительских непродовольственных товаров при Госкомиссии;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Межведомственной рабочей группы по техническому регулированию при Госкомиссии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комитета по борьбе с незаконным оборотом строительной продукции НОПСМ;</a:t>
            </a:r>
          </a:p>
          <a:p>
            <a:pPr marL="285744" indent="-285744">
              <a:lnSpc>
                <a:spcPct val="120000"/>
              </a:lnSpc>
              <a:spcAft>
                <a:spcPts val="1600"/>
              </a:spcAft>
              <a:buFont typeface="Symbol" panose="05050102010706020507" pitchFamily="18" charset="2"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46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039334" y="-3100158"/>
            <a:ext cx="13058315" cy="13058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F2901-A17D-2174-E745-06DECBA8B2B1}"/>
              </a:ext>
            </a:extLst>
          </p:cNvPr>
          <p:cNvSpPr txBox="1"/>
          <p:nvPr/>
        </p:nvSpPr>
        <p:spPr>
          <a:xfrm>
            <a:off x="236928" y="426987"/>
            <a:ext cx="594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Impact" panose="020B0806030902050204" pitchFamily="34" charset="0"/>
              </a:rPr>
              <a:t>Рост производства</a:t>
            </a:r>
          </a:p>
          <a:p>
            <a:r>
              <a:rPr lang="ru-RU" sz="2000" dirty="0">
                <a:solidFill>
                  <a:srgbClr val="4F4F4F"/>
                </a:solidFill>
                <a:latin typeface="Georgia" panose="02040502050405020303" pitchFamily="18" charset="0"/>
              </a:rPr>
              <a:t>полимерных труб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9B33443-4F19-6E60-9FC8-591248F71FFC}"/>
              </a:ext>
            </a:extLst>
          </p:cNvPr>
          <p:cNvGraphicFramePr/>
          <p:nvPr/>
        </p:nvGraphicFramePr>
        <p:xfrm>
          <a:off x="4223657" y="1243712"/>
          <a:ext cx="7376160" cy="5239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83DD16A-2F89-26B0-6BC0-0ED83FB7BF32}"/>
              </a:ext>
            </a:extLst>
          </p:cNvPr>
          <p:cNvGrpSpPr/>
          <p:nvPr/>
        </p:nvGrpSpPr>
        <p:grpSpPr>
          <a:xfrm>
            <a:off x="236927" y="3307800"/>
            <a:ext cx="3293672" cy="1477329"/>
            <a:chOff x="253335" y="2042160"/>
            <a:chExt cx="2749989" cy="14773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FC22A8-8AF5-DD83-673F-4438BE691F37}"/>
                </a:ext>
              </a:extLst>
            </p:cNvPr>
            <p:cNvSpPr txBox="1"/>
            <p:nvPr/>
          </p:nvSpPr>
          <p:spPr>
            <a:xfrm>
              <a:off x="268064" y="2042160"/>
              <a:ext cx="163311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rgbClr val="0071BC"/>
                  </a:solidFill>
                  <a:latin typeface="Impact" panose="020B0806030902050204" pitchFamily="34" charset="0"/>
                </a:rPr>
                <a:t>+55%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CAEB39-7F42-4F41-107B-C27277DA64B4}"/>
                </a:ext>
              </a:extLst>
            </p:cNvPr>
            <p:cNvSpPr txBox="1"/>
            <p:nvPr/>
          </p:nvSpPr>
          <p:spPr>
            <a:xfrm>
              <a:off x="253335" y="2873157"/>
              <a:ext cx="2749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Рост рынка полимерной продукции за последние 5 лет*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2FC3B7E-E9BD-4CEF-4738-67600E3708E8}"/>
              </a:ext>
            </a:extLst>
          </p:cNvPr>
          <p:cNvSpPr txBox="1"/>
          <p:nvPr/>
        </p:nvSpPr>
        <p:spPr>
          <a:xfrm>
            <a:off x="7581901" y="6472081"/>
            <a:ext cx="306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данных Росстат*</a:t>
            </a:r>
          </a:p>
        </p:txBody>
      </p:sp>
    </p:spTree>
    <p:extLst>
      <p:ext uri="{BB962C8B-B14F-4D97-AF65-F5344CB8AC3E}">
        <p14:creationId xmlns:p14="http://schemas.microsoft.com/office/powerpoint/2010/main" val="394007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A7E0DE59-5586-4063-8928-AB408B0806B8}"/>
              </a:ext>
            </a:extLst>
          </p:cNvPr>
          <p:cNvSpPr/>
          <p:nvPr/>
        </p:nvSpPr>
        <p:spPr>
          <a:xfrm>
            <a:off x="-1215721" y="-3027587"/>
            <a:ext cx="13058314" cy="130583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существует более 2000 (!) добровольных систем </a:t>
            </a:r>
          </a:p>
          <a:p>
            <a:pPr algn="ctr"/>
            <a:endParaRPr lang="ru-RU" b="1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9043" y="435157"/>
            <a:ext cx="3485500" cy="942382"/>
          </a:xfr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Пластиковые трубы и фитинги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7D4077-E863-4128-9417-74F7616E3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22"/>
          <a:stretch/>
        </p:blipFill>
        <p:spPr>
          <a:xfrm>
            <a:off x="4785679" y="5224494"/>
            <a:ext cx="2053874" cy="158996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8E9B2EB-3C4E-47FE-9A55-61997CBE4468}"/>
              </a:ext>
            </a:extLst>
          </p:cNvPr>
          <p:cNvGrpSpPr/>
          <p:nvPr/>
        </p:nvGrpSpPr>
        <p:grpSpPr>
          <a:xfrm>
            <a:off x="-76635" y="1715366"/>
            <a:ext cx="1721795" cy="5128118"/>
            <a:chOff x="-76635" y="1787938"/>
            <a:chExt cx="1721795" cy="512811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F4FEF5-6585-4D64-B7BC-2283DC51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6" y="1787938"/>
              <a:ext cx="1643974" cy="1643974"/>
            </a:xfrm>
            <a:prstGeom prst="rect">
              <a:avLst/>
            </a:prstGeom>
          </p:spPr>
        </p:pic>
        <p:pic>
          <p:nvPicPr>
            <p:cNvPr id="7" name="Объект 10">
              <a:extLst>
                <a:ext uri="{FF2B5EF4-FFF2-40B4-BE49-F238E27FC236}">
                  <a16:creationId xmlns:a16="http://schemas.microsoft.com/office/drawing/2014/main" id="{00F0E2BB-5858-4B9C-8697-FBA8FA559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80"/>
            <a:stretch/>
          </p:blipFill>
          <p:spPr>
            <a:xfrm>
              <a:off x="-27997" y="3120571"/>
              <a:ext cx="1653702" cy="161269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F65725F-9F6F-4F7C-BF2A-2B48D97C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7997" y="4254538"/>
              <a:ext cx="1673157" cy="170234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3C9F9E5-7C57-4A45-AB1C-6C1C87D7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6635" y="5544456"/>
              <a:ext cx="1702340" cy="137160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1C736B-FA32-40C3-8F56-9618135D6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794" y="1622998"/>
            <a:ext cx="1663430" cy="16439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A4136E-981E-4C22-988D-2650A8183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601"/>
          <a:stretch/>
        </p:blipFill>
        <p:spPr>
          <a:xfrm>
            <a:off x="4931945" y="3561038"/>
            <a:ext cx="1673157" cy="15899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CBA1F-4F73-444F-BE3C-93A98704AA10}"/>
              </a:ext>
            </a:extLst>
          </p:cNvPr>
          <p:cNvSpPr txBox="1"/>
          <p:nvPr/>
        </p:nvSpPr>
        <p:spPr>
          <a:xfrm>
            <a:off x="1727202" y="2323665"/>
            <a:ext cx="234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Полипропиленовые трубы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76248-46C1-48BF-8B13-C416D36CEE2E}"/>
              </a:ext>
            </a:extLst>
          </p:cNvPr>
          <p:cNvSpPr txBox="1"/>
          <p:nvPr/>
        </p:nvSpPr>
        <p:spPr>
          <a:xfrm>
            <a:off x="1625705" y="3266972"/>
            <a:ext cx="25732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Полипропиленовые трубы, армированные стекловолокном или базальтовым волокном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Полипропиленовые трубы армированные алюминием сверху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посередине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91C2C-5D7B-464F-853D-23BCE2680DFE}"/>
              </a:ext>
            </a:extLst>
          </p:cNvPr>
          <p:cNvSpPr txBox="1"/>
          <p:nvPr/>
        </p:nvSpPr>
        <p:spPr>
          <a:xfrm>
            <a:off x="7426266" y="2138999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PE-X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F6662B-A8CA-4158-864A-3609A4B8E768}"/>
              </a:ext>
            </a:extLst>
          </p:cNvPr>
          <p:cNvSpPr txBox="1"/>
          <p:nvPr/>
        </p:nvSpPr>
        <p:spPr>
          <a:xfrm>
            <a:off x="7426267" y="2411978"/>
            <a:ext cx="31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Металлопластиковые трубы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F4874-4B22-4073-8CC7-A64AD15D7E44}"/>
              </a:ext>
            </a:extLst>
          </p:cNvPr>
          <p:cNvSpPr txBox="1"/>
          <p:nvPr/>
        </p:nvSpPr>
        <p:spPr>
          <a:xfrm>
            <a:off x="7436258" y="4011816"/>
            <a:ext cx="212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PE-X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EVOH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F70023-B6D4-4E95-8A0F-105556BD7599}"/>
              </a:ext>
            </a:extLst>
          </p:cNvPr>
          <p:cNvSpPr txBox="1"/>
          <p:nvPr/>
        </p:nvSpPr>
        <p:spPr>
          <a:xfrm>
            <a:off x="7436258" y="4344672"/>
            <a:ext cx="22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PE-RT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EVOH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3A9B99-03C5-4020-9D4A-CD68628B6225}"/>
              </a:ext>
            </a:extLst>
          </p:cNvPr>
          <p:cNvSpPr txBox="1"/>
          <p:nvPr/>
        </p:nvSpPr>
        <p:spPr>
          <a:xfrm>
            <a:off x="7426266" y="5963952"/>
            <a:ext cx="319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для внутренней канализации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F91C2C-5D7B-464F-853D-23BCE2680DFE}"/>
              </a:ext>
            </a:extLst>
          </p:cNvPr>
          <p:cNvSpPr txBox="1"/>
          <p:nvPr/>
        </p:nvSpPr>
        <p:spPr>
          <a:xfrm>
            <a:off x="7426265" y="1876218"/>
            <a:ext cx="154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PE-RT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6228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30054</TotalTime>
  <Words>5884</Words>
  <Application>Microsoft Office PowerPoint</Application>
  <PresentationFormat>Широкоэкранный</PresentationFormat>
  <Paragraphs>898</Paragraphs>
  <Slides>64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6" baseType="lpstr">
      <vt:lpstr>Arial</vt:lpstr>
      <vt:lpstr>Calibri</vt:lpstr>
      <vt:lpstr>Calibri Light</vt:lpstr>
      <vt:lpstr>Georgia</vt:lpstr>
      <vt:lpstr>Impact</vt:lpstr>
      <vt:lpstr>Symbol</vt:lpstr>
      <vt:lpstr>Times New Roman</vt:lpstr>
      <vt:lpstr>Wingdings 2</vt:lpstr>
      <vt:lpstr>HDOfficeLightV0</vt:lpstr>
      <vt:lpstr>1_HDOfficeLightV0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Пластиковые трубы и фитинги</vt:lpstr>
      <vt:lpstr>Презентация PowerPoint</vt:lpstr>
      <vt:lpstr>Презентация PowerPoint</vt:lpstr>
      <vt:lpstr>Презентация PowerPoint</vt:lpstr>
      <vt:lpstr> Документы о входном контроле  Ни один из указанных далее документов не включен  в Перечень национальных стандартов и сводов правил (частей таких стандартов и сводов правил), в результате применения которых на обязательной основе обеспечивается соблюдение требований Федерального закона «Технический регламент о безопасности зданий и сооружений»,  утв. постановлением Правительства РФ от 04.07.2020 N 985  Т.о. их применение не является обязательным в силу требований закона.  При этом обязательство по их применению может быть обеспечено в рамках договора.     </vt:lpstr>
      <vt:lpstr>Презентация PowerPoint</vt:lpstr>
      <vt:lpstr>Презентация PowerPoint</vt:lpstr>
      <vt:lpstr>О порядке проведения строительного контроля при осуществлении строительства, реконструкции и капитального ремонта объектов капитального строительства</vt:lpstr>
      <vt:lpstr>Презентация PowerPoint</vt:lpstr>
      <vt:lpstr>Презентация PowerPoint</vt:lpstr>
      <vt:lpstr>Свод правил по проектированию и строительству. Проектирование и монтаж трубопроводов систем водоснабжения и канализации из полимерных материалов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бланков сертификатов соответствия (СС)  систем добровольной сертификации ГОСТ Р, Газсерт</vt:lpstr>
      <vt:lpstr>Презентация PowerPoint</vt:lpstr>
      <vt:lpstr>Проверка сертификата соответствия </vt:lpstr>
      <vt:lpstr>Проверка аккредитации органа по сертификации, выдавшего СС – наличие аккредитации для ОС обязательно</vt:lpstr>
      <vt:lpstr>Проверка аккредитации испытательной лаборатории,  на основании протокола которой органом по сертификации выдан 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Последствия, правовые меры</vt:lpstr>
      <vt:lpstr> Аварии </vt:lpstr>
      <vt:lpstr>Презентация PowerPoint</vt:lpstr>
      <vt:lpstr>Презентация PowerPoint</vt:lpstr>
      <vt:lpstr>#Школа _АПТС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Борьба с фальсифицированной и контрафактной продукцией</dc:title>
  <dc:creator>Космынина Ирина Юрьевна</dc:creator>
  <cp:lastModifiedBy>Труб Экспертник</cp:lastModifiedBy>
  <cp:revision>541</cp:revision>
  <dcterms:created xsi:type="dcterms:W3CDTF">2018-07-05T07:30:49Z</dcterms:created>
  <dcterms:modified xsi:type="dcterms:W3CDTF">2023-02-02T10:25:16Z</dcterms:modified>
</cp:coreProperties>
</file>