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4"/>
    <p:sldMasterId id="2147483702" r:id="rId5"/>
    <p:sldMasterId id="2147483704" r:id="rId6"/>
    <p:sldMasterId id="2147483708" r:id="rId7"/>
  </p:sldMasterIdLst>
  <p:notesMasterIdLst>
    <p:notesMasterId r:id="rId19"/>
  </p:notesMasterIdLst>
  <p:sldIdLst>
    <p:sldId id="266" r:id="rId8"/>
    <p:sldId id="286" r:id="rId9"/>
    <p:sldId id="300" r:id="rId10"/>
    <p:sldId id="301" r:id="rId11"/>
    <p:sldId id="294" r:id="rId12"/>
    <p:sldId id="278" r:id="rId13"/>
    <p:sldId id="291" r:id="rId14"/>
    <p:sldId id="304" r:id="rId15"/>
    <p:sldId id="305" r:id="rId16"/>
    <p:sldId id="306" r:id="rId17"/>
    <p:sldId id="257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pos="6773" userDrawn="1">
          <p15:clr>
            <a:srgbClr val="A4A3A4"/>
          </p15:clr>
        </p15:guide>
        <p15:guide id="3" pos="4536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стахова Стелла Васильевна" initials="АСВ" lastIdx="4" clrIdx="0">
    <p:extLst>
      <p:ext uri="{19B8F6BF-5375-455C-9EA6-DF929625EA0E}">
        <p15:presenceInfo xmlns:p15="http://schemas.microsoft.com/office/powerpoint/2012/main" userId="S-1-5-21-4270292863-1035800030-586124786-6307" providerId="AD"/>
      </p:ext>
    </p:extLst>
  </p:cmAuthor>
  <p:cmAuthor id="2" name="Торопина Наталья Юрьевна" initials="ТНЮ" lastIdx="4" clrIdx="1">
    <p:extLst>
      <p:ext uri="{19B8F6BF-5375-455C-9EA6-DF929625EA0E}">
        <p15:presenceInfo xmlns:p15="http://schemas.microsoft.com/office/powerpoint/2012/main" userId="S-1-5-21-4270292863-1035800030-586124786-1077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700"/>
    <a:srgbClr val="E1C3A8"/>
    <a:srgbClr val="FFFFFF"/>
    <a:srgbClr val="C0A89A"/>
    <a:srgbClr val="ABBEB1"/>
    <a:srgbClr val="F26922"/>
    <a:srgbClr val="D9D8D4"/>
    <a:srgbClr val="F2F2F2"/>
    <a:srgbClr val="E1D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4630" autoAdjust="0"/>
  </p:normalViewPr>
  <p:slideViewPr>
    <p:cSldViewPr snapToGrid="0" snapToObjects="1">
      <p:cViewPr varScale="1">
        <p:scale>
          <a:sx n="109" d="100"/>
          <a:sy n="109" d="100"/>
        </p:scale>
        <p:origin x="1020" y="102"/>
      </p:cViewPr>
      <p:guideLst>
        <p:guide orient="horz" pos="1842"/>
        <p:guide pos="6773"/>
        <p:guide pos="4536"/>
        <p:guide pos="7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5D3B5-17FE-B343-86F3-77F3CBC1244B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A15C6-343E-8B4D-A8ED-31B56A64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0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15C6-343E-8B4D-A8ED-31B56A6407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61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A15C6-343E-8B4D-A8ED-31B56A640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01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11424" y="343980"/>
            <a:ext cx="10442376" cy="14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30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08845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19CE84-0B5B-F94E-9F0D-62F173754C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3321987"/>
            <a:ext cx="48778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latin typeface="Tahoma"/>
                <a:cs typeface="Tahoma"/>
              </a:rPr>
              <a:t>ООО «СК «Согласие»</a:t>
            </a:r>
            <a:endParaRPr lang="ru-RU" sz="1400" dirty="0" smtClean="0">
              <a:latin typeface="Tahoma"/>
              <a:cs typeface="Tahoma"/>
            </a:endParaRPr>
          </a:p>
          <a:p>
            <a:r>
              <a:rPr lang="nb-NO" sz="1400" dirty="0" smtClean="0">
                <a:latin typeface="Tahoma"/>
                <a:cs typeface="Tahoma"/>
              </a:rPr>
              <a:t>129110, г. </a:t>
            </a:r>
            <a:r>
              <a:rPr lang="nb-NO" sz="1400" dirty="0" err="1" smtClean="0">
                <a:latin typeface="Tahoma"/>
                <a:cs typeface="Tahoma"/>
              </a:rPr>
              <a:t>Москва</a:t>
            </a:r>
            <a:r>
              <a:rPr lang="nb-NO" sz="1400" dirty="0" smtClean="0">
                <a:latin typeface="Tahoma"/>
                <a:cs typeface="Tahoma"/>
              </a:rPr>
              <a:t>, </a:t>
            </a:r>
            <a:r>
              <a:rPr lang="nb-NO" sz="1400" dirty="0" err="1" smtClean="0">
                <a:latin typeface="Tahoma"/>
                <a:cs typeface="Tahoma"/>
              </a:rPr>
              <a:t>ул</a:t>
            </a:r>
            <a:r>
              <a:rPr lang="nb-NO" sz="1400" dirty="0" smtClean="0">
                <a:latin typeface="Tahoma"/>
                <a:cs typeface="Tahoma"/>
              </a:rPr>
              <a:t>. </a:t>
            </a:r>
            <a:r>
              <a:rPr lang="nb-NO" sz="1400" dirty="0" err="1" smtClean="0">
                <a:latin typeface="Tahoma"/>
                <a:cs typeface="Tahoma"/>
              </a:rPr>
              <a:t>Гиляровского</a:t>
            </a:r>
            <a:r>
              <a:rPr lang="nb-NO" sz="1400" dirty="0" smtClean="0">
                <a:latin typeface="Tahoma"/>
                <a:cs typeface="Tahoma"/>
              </a:rPr>
              <a:t>, 42</a:t>
            </a:r>
          </a:p>
          <a:p>
            <a:r>
              <a:rPr lang="nb-NO" sz="1400" dirty="0" err="1" smtClean="0">
                <a:solidFill>
                  <a:schemeClr val="accent1"/>
                </a:solidFill>
                <a:latin typeface="Tahoma"/>
                <a:cs typeface="Tahoma"/>
              </a:rPr>
              <a:t>www.soglasie.ru</a:t>
            </a:r>
            <a:endParaRPr lang="en-US" sz="14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9947" y="1417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FFFFFF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ru-RU" dirty="0" smtClean="0"/>
              <a:t>Спасибо за доверие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8883679" y="4207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61EF8AF-A1BB-1B41-B431-9BAB9F1B883D}" type="datetimeFigureOut">
              <a:rPr lang="en-US" smtClean="0"/>
              <a:pPr/>
              <a:t>8/23/2022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63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343980"/>
            <a:ext cx="10442376" cy="14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65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1424" y="343980"/>
            <a:ext cx="10442376" cy="14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25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11424" y="343980"/>
            <a:ext cx="10442376" cy="14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85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7408" y="3573016"/>
            <a:ext cx="10945216" cy="1440159"/>
          </a:xfrm>
        </p:spPr>
        <p:txBody>
          <a:bodyPr anchor="ctr">
            <a:normAutofit/>
          </a:bodyPr>
          <a:lstStyle>
            <a:lvl1pPr algn="l"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09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737600" y="6278075"/>
            <a:ext cx="284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</a:lstStyle>
          <a:p>
            <a:fld id="{8185824F-2274-C745-8BE8-2632E2ED8022}" type="slidenum">
              <a:rPr lang="en-US" smtClean="0">
                <a:solidFill>
                  <a:srgbClr val="4A4A5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A4A54">
                  <a:tint val="75000"/>
                </a:srgb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886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161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21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886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161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63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886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161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7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09600" y="3321987"/>
            <a:ext cx="48778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latin typeface="Tahoma"/>
                <a:cs typeface="Tahoma"/>
              </a:rPr>
              <a:t>ООО «СК «Согласие»</a:t>
            </a:r>
            <a:endParaRPr lang="ru-RU" sz="1400" dirty="0" smtClean="0">
              <a:latin typeface="Tahoma"/>
              <a:cs typeface="Tahoma"/>
            </a:endParaRPr>
          </a:p>
          <a:p>
            <a:r>
              <a:rPr lang="nb-NO" sz="1400" dirty="0" smtClean="0">
                <a:latin typeface="Tahoma"/>
                <a:cs typeface="Tahoma"/>
              </a:rPr>
              <a:t>129110, г. </a:t>
            </a:r>
            <a:r>
              <a:rPr lang="nb-NO" sz="1400" dirty="0" err="1" smtClean="0">
                <a:latin typeface="Tahoma"/>
                <a:cs typeface="Tahoma"/>
              </a:rPr>
              <a:t>Москва</a:t>
            </a:r>
            <a:r>
              <a:rPr lang="nb-NO" sz="1400" dirty="0" smtClean="0">
                <a:latin typeface="Tahoma"/>
                <a:cs typeface="Tahoma"/>
              </a:rPr>
              <a:t>, </a:t>
            </a:r>
            <a:r>
              <a:rPr lang="nb-NO" sz="1400" dirty="0" err="1" smtClean="0">
                <a:latin typeface="Tahoma"/>
                <a:cs typeface="Tahoma"/>
              </a:rPr>
              <a:t>ул</a:t>
            </a:r>
            <a:r>
              <a:rPr lang="nb-NO" sz="1400" dirty="0" smtClean="0">
                <a:latin typeface="Tahoma"/>
                <a:cs typeface="Tahoma"/>
              </a:rPr>
              <a:t>. </a:t>
            </a:r>
            <a:r>
              <a:rPr lang="nb-NO" sz="1400" dirty="0" err="1" smtClean="0">
                <a:latin typeface="Tahoma"/>
                <a:cs typeface="Tahoma"/>
              </a:rPr>
              <a:t>Гиляровского</a:t>
            </a:r>
            <a:r>
              <a:rPr lang="nb-NO" sz="1400" dirty="0" smtClean="0">
                <a:latin typeface="Tahoma"/>
                <a:cs typeface="Tahoma"/>
              </a:rPr>
              <a:t>, 42</a:t>
            </a:r>
          </a:p>
          <a:p>
            <a:r>
              <a:rPr lang="nb-NO" sz="1400" dirty="0" err="1" smtClean="0">
                <a:solidFill>
                  <a:schemeClr val="accent1"/>
                </a:solidFill>
                <a:latin typeface="Tahoma"/>
                <a:cs typeface="Tahoma"/>
              </a:rPr>
              <a:t>www.soglasie.ru</a:t>
            </a:r>
            <a:endParaRPr lang="en-US" sz="14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459947" y="1417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FFFFFF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ru-RU" dirty="0" smtClean="0"/>
              <a:t>Спасибо за доверие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20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336000" y="1783980"/>
            <a:ext cx="11520000" cy="324000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3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086851" y="6165306"/>
            <a:ext cx="27098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>
                <a:solidFill>
                  <a:srgbClr val="FF67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Доверие ведёт к Согласию</a:t>
            </a:r>
            <a:endParaRPr lang="ru-RU" sz="1600" b="0" dirty="0">
              <a:solidFill>
                <a:srgbClr val="FF67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47" y="5989389"/>
            <a:ext cx="3250875" cy="6903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336000" y="343980"/>
            <a:ext cx="11520000" cy="1440000"/>
          </a:xfrm>
          <a:prstGeom prst="rect">
            <a:avLst/>
          </a:prstGeom>
          <a:solidFill>
            <a:srgbClr val="FF6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343980"/>
            <a:ext cx="10442376" cy="14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8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0" r:id="rId2"/>
    <p:sldLayoutId id="2147483711" r:id="rId3"/>
    <p:sldLayoutId id="214748371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336000" y="336000"/>
            <a:ext cx="11520000" cy="324000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3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086851" y="6165306"/>
            <a:ext cx="27098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>
                <a:solidFill>
                  <a:srgbClr val="FF67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Доверие ведёт к Согласию</a:t>
            </a:r>
            <a:endParaRPr lang="ru-RU" sz="1600" b="0" dirty="0">
              <a:solidFill>
                <a:srgbClr val="FF67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47" y="5989389"/>
            <a:ext cx="3250875" cy="6903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336000" y="3573732"/>
            <a:ext cx="11520000" cy="1440000"/>
          </a:xfrm>
          <a:prstGeom prst="rect">
            <a:avLst/>
          </a:prstGeom>
          <a:solidFill>
            <a:srgbClr val="FF6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3573732"/>
            <a:ext cx="10442376" cy="14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91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886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161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737600" y="6442310"/>
            <a:ext cx="284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185824F-2274-C745-8BE8-2632E2ED8022}" type="slidenum">
              <a:rPr lang="en-US" b="0" smtClean="0">
                <a:solidFill>
                  <a:srgbClr val="4A4A54">
                    <a:tint val="75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srgbClr val="4A4A54">
                  <a:tint val="75000"/>
                </a:srgbClr>
              </a:solidFill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9600" y="6237313"/>
            <a:ext cx="2024272" cy="44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Tahoma"/>
          <a:ea typeface="+mj-ea"/>
          <a:cs typeface="Tahom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None/>
        <a:defRPr sz="1600" kern="1200">
          <a:solidFill>
            <a:schemeClr val="tx2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chemeClr val="tx2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chemeClr val="tx2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600" kern="1200">
          <a:solidFill>
            <a:schemeClr val="tx2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600" kern="1200">
          <a:solidFill>
            <a:schemeClr val="tx2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250032" y="242888"/>
            <a:ext cx="11691937" cy="33198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0032" y="3068665"/>
            <a:ext cx="11692800" cy="1274400"/>
          </a:xfrm>
          <a:prstGeom prst="rect">
            <a:avLst/>
          </a:prstGeom>
          <a:solidFill>
            <a:srgbClr val="DCD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8" name="Picture 7" descr="Pers_02+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353" y="2420889"/>
            <a:ext cx="1737444" cy="4076113"/>
          </a:xfrm>
          <a:prstGeom prst="rect">
            <a:avLst/>
          </a:prstGeom>
        </p:spPr>
      </p:pic>
      <p:pic>
        <p:nvPicPr>
          <p:cNvPr id="9" name="Picture 8" descr="Pers_01+.png"/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88917" y="2132856"/>
            <a:ext cx="1704191" cy="4481736"/>
          </a:xfrm>
          <a:prstGeom prst="rect">
            <a:avLst/>
          </a:prstGeom>
        </p:spPr>
      </p:pic>
      <p:sp>
        <p:nvSpPr>
          <p:cNvPr id="22" name="Text Placeholder 3"/>
          <p:cNvSpPr>
            <a:spLocks noGrp="1"/>
          </p:cNvSpPr>
          <p:nvPr>
            <p:ph type="body" idx="1"/>
          </p:nvPr>
        </p:nvSpPr>
        <p:spPr>
          <a:xfrm>
            <a:off x="459947" y="3161431"/>
            <a:ext cx="10972800" cy="715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F5822A"/>
              </a:buClr>
            </a:pPr>
            <a:endParaRPr lang="ru-RU" sz="900" b="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84533" y="2980541"/>
            <a:ext cx="677335" cy="495300"/>
          </a:xfrm>
          <a:prstGeom prst="rect">
            <a:avLst/>
          </a:prstGeom>
        </p:spPr>
      </p:pic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8883679" y="4207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61EF8AF-A1BB-1B41-B431-9BAB9F1B883D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59947" y="1417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pic>
        <p:nvPicPr>
          <p:cNvPr id="24" name="Picture 7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00" y="5733256"/>
            <a:ext cx="3250875" cy="690386"/>
          </a:xfrm>
          <a:prstGeom prst="rect">
            <a:avLst/>
          </a:prstGeom>
        </p:spPr>
      </p:pic>
      <p:sp>
        <p:nvSpPr>
          <p:cNvPr id="2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209088" y="6442310"/>
            <a:ext cx="284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5824F-2274-C745-8BE8-2632E2ED8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01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rgbClr val="FFFFFF"/>
          </a:solidFill>
          <a:latin typeface="Tahoma"/>
          <a:ea typeface="+mj-ea"/>
          <a:cs typeface="Tahom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2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36000" y="1783980"/>
            <a:ext cx="11510804" cy="3240000"/>
            <a:chOff x="336000" y="1783980"/>
            <a:chExt cx="11510804" cy="3240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" t="41738" r="44" b="11625"/>
            <a:stretch/>
          </p:blipFill>
          <p:spPr>
            <a:xfrm>
              <a:off x="1322009" y="1783980"/>
              <a:ext cx="9547982" cy="3240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336000" y="1783980"/>
              <a:ext cx="2855608" cy="3240000"/>
            </a:xfrm>
            <a:prstGeom prst="rect">
              <a:avLst/>
            </a:prstGeom>
            <a:gradFill>
              <a:gsLst>
                <a:gs pos="100000">
                  <a:srgbClr val="C1ADA2">
                    <a:alpha val="0"/>
                  </a:srgbClr>
                </a:gs>
                <a:gs pos="50000">
                  <a:srgbClr val="C0A99B"/>
                </a:gs>
                <a:gs pos="0">
                  <a:srgbClr val="C0A89A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 rot="10800000">
              <a:off x="9683496" y="1783980"/>
              <a:ext cx="2163308" cy="3240000"/>
            </a:xfrm>
            <a:prstGeom prst="rect">
              <a:avLst/>
            </a:prstGeom>
            <a:gradFill>
              <a:gsLst>
                <a:gs pos="100000">
                  <a:srgbClr val="DDC0A7">
                    <a:alpha val="0"/>
                  </a:srgbClr>
                </a:gs>
                <a:gs pos="67000">
                  <a:srgbClr val="E0C2A8"/>
                </a:gs>
                <a:gs pos="0">
                  <a:srgbClr val="E1C3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36000" y="1783980"/>
            <a:ext cx="11520000" cy="324000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3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добровольного страхования жилья для управляющей </a:t>
            </a:r>
            <a:r>
              <a:rPr lang="ru-RU" dirty="0" smtClean="0"/>
              <a:t>компании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6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Дополнительные виды страхования к реализации 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545502"/>
              </p:ext>
            </p:extLst>
          </p:nvPr>
        </p:nvGraphicFramePr>
        <p:xfrm>
          <a:off x="817636" y="1718835"/>
          <a:ext cx="7860372" cy="2668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3364">
                  <a:extLst>
                    <a:ext uri="{9D8B030D-6E8A-4147-A177-3AD203B41FA5}">
                      <a16:colId xmlns:a16="http://schemas.microsoft.com/office/drawing/2014/main" val="978860585"/>
                    </a:ext>
                  </a:extLst>
                </a:gridCol>
                <a:gridCol w="1942143">
                  <a:extLst>
                    <a:ext uri="{9D8B030D-6E8A-4147-A177-3AD203B41FA5}">
                      <a16:colId xmlns:a16="http://schemas.microsoft.com/office/drawing/2014/main" val="1323550988"/>
                    </a:ext>
                  </a:extLst>
                </a:gridCol>
                <a:gridCol w="1844865">
                  <a:extLst>
                    <a:ext uri="{9D8B030D-6E8A-4147-A177-3AD203B41FA5}">
                      <a16:colId xmlns:a16="http://schemas.microsoft.com/office/drawing/2014/main" val="2908970429"/>
                    </a:ext>
                  </a:extLst>
                </a:gridCol>
              </a:tblGrid>
              <a:tr h="412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Продукт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Способ оформления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Стоимость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1721731"/>
                  </a:ext>
                </a:extLst>
              </a:tr>
              <a:tr h="322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Страхование путешественников (ВЗР)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онлайн продажа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Индивидуально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87757691"/>
                  </a:ext>
                </a:extLst>
              </a:tr>
              <a:tr h="322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Школьная пора (детское страхование от НС)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онлайн продажа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 400 до 4 500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70635190"/>
                  </a:ext>
                </a:extLst>
              </a:tr>
              <a:tr h="322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Антиклещ (на случай укуса клеща)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онлайн продажа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 260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15660677"/>
                  </a:ext>
                </a:extLst>
              </a:tr>
              <a:tr h="322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Мультиспортсмен (от НС на спортивных мероприятиях)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онлайн продажа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 150 до 600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08806787"/>
                  </a:ext>
                </a:extLst>
              </a:tr>
              <a:tr h="322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Страхования квартиры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онлайн продажа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 200 до 11 250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4472611"/>
                  </a:ext>
                </a:extLst>
              </a:tr>
              <a:tr h="322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Гражданская ответственность (для квартир)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онлайн продажа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 700  до 3 750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2288247"/>
                  </a:ext>
                </a:extLst>
              </a:tr>
              <a:tr h="322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Антивирус. Семья под защита (</a:t>
                      </a:r>
                      <a:r>
                        <a:rPr lang="en-US" sz="1100">
                          <a:effectLst/>
                        </a:rPr>
                        <a:t>Covid</a:t>
                      </a:r>
                      <a:r>
                        <a:rPr lang="ru-RU" sz="1100">
                          <a:effectLst/>
                        </a:rPr>
                        <a:t>-19)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онлайн продажа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3 500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25150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788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85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5323" y="1793443"/>
            <a:ext cx="3023357" cy="4047418"/>
          </a:xfrm>
          <a:prstGeom prst="rect">
            <a:avLst/>
          </a:prstGeom>
          <a:effectLst/>
        </p:spPr>
      </p:pic>
      <p:sp>
        <p:nvSpPr>
          <p:cNvPr id="22" name="Прямоугольник 21"/>
          <p:cNvSpPr/>
          <p:nvPr/>
        </p:nvSpPr>
        <p:spPr>
          <a:xfrm>
            <a:off x="1357320" y="3841217"/>
            <a:ext cx="1681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1400" dirty="0">
                <a:solidFill>
                  <a:srgbClr val="000000"/>
                </a:solidFill>
                <a:latin typeface="Tahoma"/>
                <a:cs typeface="Tahoma"/>
              </a:rPr>
              <a:t>Внутренняя отделка**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918709" y="3841217"/>
            <a:ext cx="1876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1400" dirty="0">
                <a:solidFill>
                  <a:srgbClr val="000000"/>
                </a:solidFill>
                <a:latin typeface="Tahoma"/>
                <a:cs typeface="Tahoma"/>
              </a:rPr>
              <a:t>Инженерное оборудование**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918709" y="4390415"/>
            <a:ext cx="314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1400" dirty="0">
                <a:solidFill>
                  <a:srgbClr val="000000"/>
                </a:solidFill>
                <a:latin typeface="Tahoma"/>
                <a:cs typeface="Tahoma"/>
              </a:rPr>
              <a:t>Гражданская ответственность перед соседями*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357320" y="4390415"/>
            <a:ext cx="1681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1400" dirty="0">
                <a:solidFill>
                  <a:srgbClr val="000000"/>
                </a:solidFill>
                <a:latin typeface="Tahoma"/>
                <a:cs typeface="Tahoma"/>
              </a:rPr>
              <a:t>Движимое имущество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202" y="5045488"/>
            <a:ext cx="63840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6700"/>
              </a:buClr>
            </a:pPr>
            <a:r>
              <a:rPr lang="ru-RU" sz="1400" dirty="0">
                <a:solidFill>
                  <a:srgbClr val="000000"/>
                </a:solidFill>
                <a:latin typeface="Tahoma"/>
                <a:cs typeface="Tahoma"/>
              </a:rPr>
              <a:t>Страховой полис действует в течение месяца, следующего за месяцем </a:t>
            </a:r>
          </a:p>
          <a:p>
            <a:pPr lvl="0">
              <a:buClr>
                <a:srgbClr val="FF6700"/>
              </a:buClr>
            </a:pPr>
            <a:r>
              <a:rPr lang="ru-RU" sz="1400" dirty="0">
                <a:solidFill>
                  <a:srgbClr val="000000"/>
                </a:solidFill>
                <a:latin typeface="Tahoma"/>
                <a:cs typeface="Tahoma"/>
              </a:rPr>
              <a:t>оплаты страхового взноса.</a:t>
            </a:r>
          </a:p>
          <a:p>
            <a:pPr lvl="0">
              <a:buClr>
                <a:srgbClr val="FF6700"/>
              </a:buClr>
            </a:pPr>
            <a:r>
              <a:rPr lang="ru-RU" sz="1400" dirty="0">
                <a:solidFill>
                  <a:srgbClr val="000000"/>
                </a:solidFill>
                <a:latin typeface="Tahoma"/>
                <a:cs typeface="Tahoma"/>
              </a:rPr>
              <a:t>Осмотр квартиры и заполнение заявления на страхование не требуется.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09600" y="1054627"/>
            <a:ext cx="1097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FF6700"/>
              </a:buClr>
            </a:pPr>
            <a:r>
              <a:rPr lang="ru-RU" sz="1600" b="1" dirty="0">
                <a:solidFill>
                  <a:srgbClr val="000000"/>
                </a:solidFill>
                <a:latin typeface="Tahoma"/>
                <a:cs typeface="Tahoma"/>
              </a:rPr>
              <a:t>Добровольная программа страхования —</a:t>
            </a:r>
            <a:r>
              <a:rPr lang="ru-RU" sz="160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ahoma"/>
                <a:cs typeface="Tahoma"/>
              </a:rPr>
              <a:t>это программа страхования жилья с ежемесячной оплатой страховых взносов по квитанции вместе с коммунальными платежами и гарантированной защитой </a:t>
            </a:r>
            <a:r>
              <a:rPr lang="ru-RU" sz="1600" dirty="0" smtClean="0">
                <a:solidFill>
                  <a:srgbClr val="000000"/>
                </a:solidFill>
                <a:latin typeface="Tahoma"/>
                <a:cs typeface="Tahoma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ahoma"/>
                <a:cs typeface="Tahoma"/>
              </a:rPr>
            </a:br>
            <a:r>
              <a:rPr lang="ru-RU" sz="1600" dirty="0" smtClean="0">
                <a:solidFill>
                  <a:srgbClr val="000000"/>
                </a:solidFill>
                <a:latin typeface="Tahoma"/>
                <a:cs typeface="Tahoma"/>
              </a:rPr>
              <a:t>от </a:t>
            </a:r>
            <a:r>
              <a:rPr lang="ru-RU" sz="1600" dirty="0">
                <a:solidFill>
                  <a:srgbClr val="000000"/>
                </a:solidFill>
                <a:latin typeface="Tahoma"/>
                <a:cs typeface="Tahoma"/>
              </a:rPr>
              <a:t>непредвиденных ситуаций:</a:t>
            </a:r>
            <a:endParaRPr lang="ru-RU" sz="1600" b="1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98581" y="3886827"/>
            <a:ext cx="432000" cy="432000"/>
            <a:chOff x="2001819" y="3765030"/>
            <a:chExt cx="432000" cy="432000"/>
          </a:xfrm>
        </p:grpSpPr>
        <p:sp>
          <p:nvSpPr>
            <p:cNvPr id="52" name="Овал 51"/>
            <p:cNvSpPr/>
            <p:nvPr/>
          </p:nvSpPr>
          <p:spPr>
            <a:xfrm>
              <a:off x="2001819" y="3765030"/>
              <a:ext cx="432000" cy="432000"/>
            </a:xfrm>
            <a:prstGeom prst="ellipse">
              <a:avLst/>
            </a:prstGeom>
            <a:solidFill>
              <a:srgbClr val="ABBEB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129" y="3857298"/>
              <a:ext cx="281311" cy="281311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698581" y="4436025"/>
            <a:ext cx="432000" cy="432000"/>
            <a:chOff x="1999014" y="4426789"/>
            <a:chExt cx="432000" cy="432000"/>
          </a:xfrm>
        </p:grpSpPr>
        <p:sp>
          <p:nvSpPr>
            <p:cNvPr id="53" name="Овал 52"/>
            <p:cNvSpPr/>
            <p:nvPr/>
          </p:nvSpPr>
          <p:spPr>
            <a:xfrm>
              <a:off x="1999014" y="4426789"/>
              <a:ext cx="432000" cy="432000"/>
            </a:xfrm>
            <a:prstGeom prst="ellipse">
              <a:avLst/>
            </a:prstGeom>
            <a:solidFill>
              <a:srgbClr val="ABBEB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082" y="4459286"/>
              <a:ext cx="324274" cy="324274"/>
            </a:xfrm>
            <a:prstGeom prst="rect">
              <a:avLst/>
            </a:prstGeom>
          </p:spPr>
        </p:pic>
      </p:grpSp>
      <p:pic>
        <p:nvPicPr>
          <p:cNvPr id="55" name="Рисунок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3320180" y="4436025"/>
            <a:ext cx="432000" cy="432000"/>
            <a:chOff x="4581663" y="4412793"/>
            <a:chExt cx="432000" cy="432000"/>
          </a:xfrm>
        </p:grpSpPr>
        <p:sp>
          <p:nvSpPr>
            <p:cNvPr id="58" name="Овал 57"/>
            <p:cNvSpPr/>
            <p:nvPr/>
          </p:nvSpPr>
          <p:spPr>
            <a:xfrm>
              <a:off x="4581663" y="4412793"/>
              <a:ext cx="432000" cy="432000"/>
            </a:xfrm>
            <a:prstGeom prst="ellipse">
              <a:avLst/>
            </a:prstGeom>
            <a:solidFill>
              <a:srgbClr val="ABBEB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403" y="4470520"/>
              <a:ext cx="313041" cy="313041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3320180" y="3886827"/>
            <a:ext cx="432000" cy="432000"/>
            <a:chOff x="4571746" y="3777967"/>
            <a:chExt cx="432000" cy="432000"/>
          </a:xfrm>
        </p:grpSpPr>
        <p:sp>
          <p:nvSpPr>
            <p:cNvPr id="57" name="Овал 56"/>
            <p:cNvSpPr/>
            <p:nvPr/>
          </p:nvSpPr>
          <p:spPr>
            <a:xfrm>
              <a:off x="4571746" y="3777967"/>
              <a:ext cx="432000" cy="432000"/>
            </a:xfrm>
            <a:prstGeom prst="ellipse">
              <a:avLst/>
            </a:prstGeom>
            <a:solidFill>
              <a:srgbClr val="ABBEB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886" y="3848804"/>
              <a:ext cx="319640" cy="319640"/>
            </a:xfrm>
            <a:prstGeom prst="rect">
              <a:avLst/>
            </a:prstGeom>
          </p:spPr>
        </p:pic>
      </p:grpSp>
      <p:sp>
        <p:nvSpPr>
          <p:cNvPr id="63" name="Скругленный прямоугольник 62"/>
          <p:cNvSpPr/>
          <p:nvPr/>
        </p:nvSpPr>
        <p:spPr>
          <a:xfrm>
            <a:off x="609600" y="4988779"/>
            <a:ext cx="6981825" cy="852082"/>
          </a:xfrm>
          <a:prstGeom prst="roundRect">
            <a:avLst>
              <a:gd name="adj" fmla="val 9875"/>
            </a:avLst>
          </a:prstGeom>
          <a:noFill/>
          <a:ln w="19050" cap="flat" cmpd="sng" algn="ctr">
            <a:solidFill>
              <a:srgbClr val="FF67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609600" y="3511573"/>
            <a:ext cx="35216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1600" b="1" dirty="0">
                <a:solidFill>
                  <a:srgbClr val="000000"/>
                </a:solidFill>
                <a:latin typeface="Tahoma"/>
                <a:cs typeface="Tahoma"/>
              </a:rPr>
              <a:t>По программе застрахованы:</a:t>
            </a:r>
            <a:endParaRPr lang="ru-RU" sz="16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357320" y="1880360"/>
            <a:ext cx="1389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1400" dirty="0">
                <a:solidFill>
                  <a:srgbClr val="000000"/>
                </a:solidFill>
                <a:latin typeface="Tahoma"/>
                <a:cs typeface="Tahoma"/>
              </a:rPr>
              <a:t>Пожар, </a:t>
            </a:r>
            <a:r>
              <a:rPr lang="ru-RU" sz="1400" dirty="0" smtClean="0">
                <a:solidFill>
                  <a:srgbClr val="000000"/>
                </a:solidFill>
                <a:latin typeface="Tahoma"/>
                <a:cs typeface="Tahoma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Tahoma"/>
                <a:cs typeface="Tahoma"/>
              </a:rPr>
            </a:br>
            <a:r>
              <a:rPr lang="ru-RU" sz="1400" dirty="0" smtClean="0">
                <a:solidFill>
                  <a:srgbClr val="000000"/>
                </a:solidFill>
                <a:latin typeface="Tahoma"/>
                <a:cs typeface="Tahoma"/>
              </a:rPr>
              <a:t>взрыв</a:t>
            </a:r>
            <a:endParaRPr lang="ru-RU" sz="14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357320" y="2492769"/>
            <a:ext cx="857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1400" dirty="0">
                <a:solidFill>
                  <a:srgbClr val="000000"/>
                </a:solidFill>
                <a:latin typeface="Tahoma"/>
                <a:cs typeface="Tahoma"/>
              </a:rPr>
              <a:t>Залив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3918709" y="2492769"/>
            <a:ext cx="25294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1400" dirty="0">
                <a:solidFill>
                  <a:srgbClr val="000000"/>
                </a:solidFill>
                <a:latin typeface="Tahoma"/>
                <a:cs typeface="Tahoma"/>
              </a:rPr>
              <a:t>Стихийные бедствия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918709" y="1880360"/>
            <a:ext cx="25294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1400" dirty="0">
                <a:solidFill>
                  <a:srgbClr val="000000"/>
                </a:solidFill>
                <a:latin typeface="Tahoma"/>
                <a:cs typeface="Tahoma"/>
              </a:rPr>
              <a:t>Противоправные действия третьих лиц*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3316908" y="2430657"/>
            <a:ext cx="438545" cy="432000"/>
            <a:chOff x="6524732" y="2320719"/>
            <a:chExt cx="438545" cy="432000"/>
          </a:xfrm>
        </p:grpSpPr>
        <p:sp>
          <p:nvSpPr>
            <p:cNvPr id="43" name="Овал 42"/>
            <p:cNvSpPr/>
            <p:nvPr/>
          </p:nvSpPr>
          <p:spPr>
            <a:xfrm>
              <a:off x="6524732" y="2320719"/>
              <a:ext cx="432000" cy="4320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509" y="2327335"/>
              <a:ext cx="418768" cy="418768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3310031" y="1892736"/>
            <a:ext cx="452298" cy="498469"/>
            <a:chOff x="6524732" y="1728837"/>
            <a:chExt cx="452298" cy="498469"/>
          </a:xfrm>
        </p:grpSpPr>
        <p:sp>
          <p:nvSpPr>
            <p:cNvPr id="48" name="Овал 47"/>
            <p:cNvSpPr/>
            <p:nvPr/>
          </p:nvSpPr>
          <p:spPr>
            <a:xfrm>
              <a:off x="6524732" y="1795306"/>
              <a:ext cx="432000" cy="43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4732" y="1728837"/>
              <a:ext cx="452298" cy="452298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683114" y="1921746"/>
            <a:ext cx="462934" cy="440448"/>
            <a:chOff x="2002415" y="1758404"/>
            <a:chExt cx="462934" cy="440448"/>
          </a:xfrm>
        </p:grpSpPr>
        <p:sp>
          <p:nvSpPr>
            <p:cNvPr id="30" name="Овал 29"/>
            <p:cNvSpPr/>
            <p:nvPr/>
          </p:nvSpPr>
          <p:spPr>
            <a:xfrm>
              <a:off x="2002415" y="1758404"/>
              <a:ext cx="432000" cy="4320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447" y="1775950"/>
              <a:ext cx="422902" cy="422902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676799" y="2410405"/>
            <a:ext cx="475565" cy="472504"/>
            <a:chOff x="1995887" y="2335472"/>
            <a:chExt cx="475565" cy="472504"/>
          </a:xfrm>
        </p:grpSpPr>
        <p:sp>
          <p:nvSpPr>
            <p:cNvPr id="47" name="Овал 46"/>
            <p:cNvSpPr/>
            <p:nvPr/>
          </p:nvSpPr>
          <p:spPr>
            <a:xfrm>
              <a:off x="1995887" y="2375976"/>
              <a:ext cx="432000" cy="4320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104" y="2335472"/>
              <a:ext cx="428348" cy="428348"/>
            </a:xfrm>
            <a:prstGeom prst="rect">
              <a:avLst/>
            </a:prstGeom>
          </p:spPr>
        </p:pic>
      </p:grpSp>
      <p:sp>
        <p:nvSpPr>
          <p:cNvPr id="76" name="Прямоугольник 75"/>
          <p:cNvSpPr/>
          <p:nvPr/>
        </p:nvSpPr>
        <p:spPr>
          <a:xfrm>
            <a:off x="609600" y="2938002"/>
            <a:ext cx="6861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ahoma"/>
                <a:cs typeface="Tahoma"/>
              </a:rPr>
              <a:t>В страховое покрытие по страховому продукту «Домашний полис» также входят риски «Поджог», «Падение твердых тел», «Столкновение или наезд»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36685" y="6159446"/>
            <a:ext cx="5851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1200" dirty="0">
                <a:solidFill>
                  <a:srgbClr val="000000"/>
                </a:solidFill>
                <a:latin typeface="Tahoma"/>
                <a:cs typeface="Tahoma"/>
              </a:rPr>
              <a:t>*не входит в страховое покрытие по страховому продукту «Традиции уюта</a:t>
            </a:r>
            <a:r>
              <a:rPr lang="ru-RU" sz="1200" dirty="0" smtClean="0">
                <a:solidFill>
                  <a:srgbClr val="000000"/>
                </a:solidFill>
                <a:latin typeface="Tahoma"/>
                <a:cs typeface="Tahoma"/>
              </a:rPr>
              <a:t>+»</a:t>
            </a:r>
          </a:p>
          <a:p>
            <a:pPr lvl="0" eaLnBrk="0" hangingPunct="0">
              <a:defRPr/>
            </a:pPr>
            <a:r>
              <a:rPr lang="ru-RU" sz="1200" dirty="0" smtClean="0">
                <a:solidFill>
                  <a:srgbClr val="000000"/>
                </a:solidFill>
                <a:latin typeface="Tahoma"/>
                <a:cs typeface="Tahoma"/>
              </a:rPr>
              <a:t>**</a:t>
            </a:r>
            <a:r>
              <a:rPr lang="ru-RU" sz="1200" dirty="0">
                <a:solidFill>
                  <a:srgbClr val="000000"/>
                </a:solidFill>
                <a:latin typeface="Tahoma"/>
                <a:cs typeface="Tahoma"/>
              </a:rPr>
              <a:t>не входит в страховое покрытие по страховому продукту «Домашний полис»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Условия </a:t>
            </a:r>
            <a:r>
              <a:rPr lang="ru-RU" dirty="0" smtClean="0"/>
              <a:t>программы</a:t>
            </a:r>
            <a:endParaRPr lang="ru-RU" dirty="0"/>
          </a:p>
        </p:txBody>
      </p:sp>
      <p:sp>
        <p:nvSpPr>
          <p:cNvPr id="4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737600" y="6442310"/>
            <a:ext cx="284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185824F-2274-C745-8BE8-2632E2ED8022}" type="slidenum">
              <a:rPr lang="en-US" b="0" smtClean="0">
                <a:solidFill>
                  <a:srgbClr val="4A4A54">
                    <a:tint val="75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US" b="0" dirty="0">
              <a:solidFill>
                <a:srgbClr val="4A4A5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8610600" y="226884"/>
            <a:ext cx="2971800" cy="18002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  <a:defRPr/>
            </a:pPr>
            <a:r>
              <a:rPr lang="ru-RU" altLang="ru-RU" sz="1200" dirty="0">
                <a:solidFill>
                  <a:srgbClr val="9696A0"/>
                </a:solidFill>
                <a:latin typeface="Tahoma"/>
                <a:cs typeface="Tahoma"/>
              </a:rPr>
              <a:t>Страховая компания «Согласие»</a:t>
            </a:r>
            <a:endParaRPr lang="ru-RU" sz="1200" dirty="0">
              <a:solidFill>
                <a:srgbClr val="9696A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734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реализации программы</a:t>
            </a:r>
            <a:endParaRPr lang="ru-RU" dirty="0"/>
          </a:p>
        </p:txBody>
      </p:sp>
      <p:graphicFrame>
        <p:nvGraphicFramePr>
          <p:cNvPr id="13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158465"/>
              </p:ext>
            </p:extLst>
          </p:nvPr>
        </p:nvGraphicFramePr>
        <p:xfrm>
          <a:off x="726278" y="1844726"/>
          <a:ext cx="10856121" cy="2646232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4092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1406">
                  <a:extLst>
                    <a:ext uri="{9D8B030D-6E8A-4147-A177-3AD203B41FA5}">
                      <a16:colId xmlns:a16="http://schemas.microsoft.com/office/drawing/2014/main" val="672004798"/>
                    </a:ext>
                  </a:extLst>
                </a:gridCol>
              </a:tblGrid>
              <a:tr h="588044"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1"/>
                        </a:buClr>
                        <a:buFontTx/>
                        <a:buNone/>
                      </a:pPr>
                      <a:r>
                        <a:rPr lang="ru-RU" sz="1600" b="1" i="0" strike="noStrike" kern="1200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Имущество, </a:t>
                      </a:r>
                      <a:r>
                        <a:rPr lang="ru-RU" sz="1600" b="1" i="0" strike="noStrike" kern="1200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ru-RU" sz="1600" b="1" i="0" strike="noStrike" kern="1200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600" b="1" i="0" strike="noStrike" kern="1200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принимаемое на </a:t>
                      </a:r>
                      <a:r>
                        <a:rPr lang="ru-RU" sz="1600" b="1" i="0" strike="noStrike" kern="1200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страхование</a:t>
                      </a:r>
                    </a:p>
                  </a:txBody>
                  <a:tcPr marL="104919" marR="104919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1"/>
                        </a:buClr>
                        <a:buFontTx/>
                        <a:buNone/>
                      </a:pPr>
                      <a:r>
                        <a:rPr lang="ru-RU" sz="1600" b="1" i="0" strike="noStrike" kern="1200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Квартиры </a:t>
                      </a:r>
                      <a:r>
                        <a:rPr lang="ru-RU" sz="1600" b="1" i="0" strike="noStrike" kern="1200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ru-RU" sz="1600" b="1" i="0" strike="noStrike" kern="1200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600" b="1" i="0" strike="noStrike" kern="1200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 </a:t>
                      </a:r>
                      <a:r>
                        <a:rPr lang="ru-RU" sz="1600" b="1" i="0" strike="noStrike" kern="1200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 кв. м.</a:t>
                      </a:r>
                    </a:p>
                  </a:txBody>
                  <a:tcPr marL="104919" marR="10491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1"/>
                        </a:buClr>
                        <a:buFontTx/>
                        <a:buNone/>
                      </a:pPr>
                      <a:r>
                        <a:rPr lang="ru-RU" sz="1600" b="1" i="0" strike="noStrike" kern="1200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Квартиры </a:t>
                      </a:r>
                      <a:r>
                        <a:rPr lang="ru-RU" sz="1600" b="1" i="0" strike="noStrike" kern="1200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ru-RU" sz="1600" b="1" i="0" strike="noStrike" kern="1200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600" b="1" i="0" strike="noStrike" kern="1200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</a:t>
                      </a:r>
                      <a:r>
                        <a:rPr lang="ru-RU" sz="1600" b="1" i="0" strike="noStrike" kern="1200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 до 75 кв. м.</a:t>
                      </a:r>
                    </a:p>
                  </a:txBody>
                  <a:tcPr marL="104919" marR="10491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1"/>
                        </a:buClr>
                        <a:buFontTx/>
                        <a:buNone/>
                      </a:pPr>
                      <a:r>
                        <a:rPr lang="ru-RU" sz="1600" b="1" i="0" strike="noStrike" kern="1200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Квартиры свыше 76 кв. м.</a:t>
                      </a:r>
                    </a:p>
                  </a:txBody>
                  <a:tcPr marL="104919" marR="10491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547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1"/>
                        </a:buClr>
                        <a:buFontTx/>
                        <a:buNone/>
                      </a:pPr>
                      <a:r>
                        <a:rPr lang="ru-RU" sz="1400" b="0" i="0" strike="noStrike" kern="120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Внутренняя отделка и инженерное оборудование, руб.</a:t>
                      </a:r>
                    </a:p>
                  </a:txBody>
                  <a:tcPr marL="104919" marR="104919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1"/>
                        </a:buClr>
                        <a:buFontTx/>
                        <a:buNone/>
                      </a:pPr>
                      <a:r>
                        <a:rPr lang="ru-RU" sz="1400" b="0" i="0" strike="noStrike" kern="1200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200 000</a:t>
                      </a:r>
                      <a:endParaRPr lang="en-US" sz="1400" b="0" i="0" strike="noStrike" kern="1200" baseline="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2383" marR="112383" marT="36729" marB="3672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1"/>
                        </a:buClr>
                        <a:buFontTx/>
                        <a:buNone/>
                      </a:pPr>
                      <a:r>
                        <a:rPr lang="ru-RU" sz="1400" b="0" i="0" strike="noStrike" kern="1200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300 000</a:t>
                      </a:r>
                      <a:endParaRPr lang="en-US" sz="1400" b="0" i="0" strike="noStrike" kern="1200" baseline="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2383" marR="112383" marT="36729" marB="3672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1"/>
                        </a:buClr>
                        <a:buFontTx/>
                        <a:buNone/>
                      </a:pPr>
                      <a:r>
                        <a:rPr lang="ru-RU" sz="1400" b="0" i="0" strike="noStrike" kern="1200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400 000</a:t>
                      </a:r>
                      <a:endParaRPr lang="en-US" sz="1400" b="0" i="0" strike="noStrike" kern="1200" baseline="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2383" marR="112383" marT="36729" marB="3672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547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1"/>
                        </a:buClr>
                        <a:buFontTx/>
                        <a:buNone/>
                      </a:pPr>
                      <a:r>
                        <a:rPr lang="ru-RU" sz="1400" b="0" i="0" strike="noStrike" kern="120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Движимое имущество, руб.</a:t>
                      </a:r>
                    </a:p>
                  </a:txBody>
                  <a:tcPr marL="104919" marR="104919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1"/>
                        </a:buClr>
                        <a:buFontTx/>
                        <a:buNone/>
                      </a:pPr>
                      <a:r>
                        <a:rPr lang="ru-RU" sz="1400" b="0" i="0" strike="noStrike" kern="1200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100 000</a:t>
                      </a:r>
                      <a:endParaRPr lang="en-US" sz="1400" b="0" i="0" strike="noStrike" kern="1200" baseline="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2383" marR="112383" marT="36729" marB="3672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1"/>
                        </a:buClr>
                        <a:buFontTx/>
                        <a:buNone/>
                      </a:pPr>
                      <a:r>
                        <a:rPr lang="ru-RU" sz="1400" b="0" i="0" strike="noStrike" kern="1200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120 000</a:t>
                      </a:r>
                      <a:endParaRPr lang="en-US" sz="1400" b="0" i="0" strike="noStrike" kern="1200" baseline="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2383" marR="112383" marT="36729" marB="3672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1"/>
                        </a:buClr>
                        <a:buFontTx/>
                        <a:buNone/>
                      </a:pPr>
                      <a:r>
                        <a:rPr lang="ru-RU" sz="1400" b="0" i="0" strike="noStrike" kern="1200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150 000</a:t>
                      </a:r>
                      <a:endParaRPr lang="en-US" sz="1400" b="0" i="0" strike="noStrike" kern="1200" baseline="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2383" marR="112383" marT="36729" marB="3672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547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1"/>
                        </a:buClr>
                        <a:buFontTx/>
                        <a:buNone/>
                      </a:pPr>
                      <a:r>
                        <a:rPr lang="ru-RU" sz="1400" b="0" i="0" strike="noStrike" kern="1200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Гражданская ответственность, руб.</a:t>
                      </a:r>
                    </a:p>
                  </a:txBody>
                  <a:tcPr marL="104919" marR="104919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1"/>
                        </a:buClr>
                        <a:buFontTx/>
                        <a:buNone/>
                      </a:pPr>
                      <a:r>
                        <a:rPr lang="ru-RU" sz="1400" b="0" i="0" strike="noStrike" kern="1200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70 000</a:t>
                      </a:r>
                      <a:endParaRPr lang="en-US" sz="1400" b="0" i="0" strike="noStrike" kern="1200" baseline="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2383" marR="112383" marT="36729" marB="3672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1"/>
                        </a:buClr>
                        <a:buFontTx/>
                        <a:buNone/>
                      </a:pPr>
                      <a:r>
                        <a:rPr lang="ru-RU" sz="1400" b="0" i="0" strike="noStrike" kern="1200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100 000</a:t>
                      </a:r>
                      <a:endParaRPr lang="en-US" sz="1400" b="0" i="0" strike="noStrike" kern="1200" baseline="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2383" marR="112383" marT="36729" marB="3672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1"/>
                        </a:buClr>
                        <a:buFontTx/>
                        <a:buNone/>
                      </a:pPr>
                      <a:r>
                        <a:rPr lang="ru-RU" sz="1400" b="0" i="0" strike="noStrike" kern="1200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130 000</a:t>
                      </a:r>
                      <a:endParaRPr lang="en-US" sz="1400" b="0" i="0" strike="noStrike" kern="1200" baseline="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2383" marR="112383" marT="36729" marB="3672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547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1"/>
                        </a:buClr>
                        <a:buFontTx/>
                        <a:buNone/>
                      </a:pPr>
                      <a:r>
                        <a:rPr lang="ru-RU" sz="1400" b="1" i="0" strike="noStrike" kern="1200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Ежемесячный страховой взнос, руб.</a:t>
                      </a:r>
                      <a:endParaRPr lang="ru-RU" sz="1400" b="1" i="0" strike="noStrike" kern="1200" baseline="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4919" marR="104919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1"/>
                        </a:buClr>
                        <a:buFontTx/>
                        <a:buNone/>
                      </a:pPr>
                      <a:r>
                        <a:rPr lang="ru-RU" sz="1400" b="1" i="0" strike="noStrike" kern="1200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</a:t>
                      </a:r>
                      <a:endParaRPr lang="en-US" sz="1400" b="1" i="0" strike="noStrike" kern="1200" baseline="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2383" marR="112383" marT="36729" marB="3672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1"/>
                        </a:buClr>
                        <a:buFontTx/>
                        <a:buNone/>
                      </a:pPr>
                      <a:r>
                        <a:rPr lang="ru-RU" sz="1400" b="1" i="0" strike="noStrike" kern="1200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210</a:t>
                      </a:r>
                      <a:endParaRPr lang="en-US" sz="1400" b="1" i="0" strike="noStrike" kern="1200" baseline="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2383" marR="112383" marT="36729" marB="3672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1"/>
                        </a:buClr>
                        <a:buFontTx/>
                        <a:buNone/>
                      </a:pPr>
                      <a:r>
                        <a:rPr lang="ru-RU" sz="1400" b="1" i="0" strike="noStrike" kern="1200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260</a:t>
                      </a:r>
                      <a:endParaRPr lang="en-US" sz="1400" b="1" i="0" strike="noStrike" kern="1200" baseline="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2383" marR="112383" marT="36729" marB="3672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6380074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336685" y="6159446"/>
            <a:ext cx="792624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defRPr>
                <a:solidFill>
                  <a:srgbClr val="4A4A54"/>
                </a:solidFill>
                <a:latin typeface="Tahoma"/>
                <a:cs typeface="Tahoma"/>
              </a:defRPr>
            </a:lvl1pPr>
          </a:lstStyle>
          <a:p>
            <a:pPr lvl="0">
              <a:defRPr/>
            </a:pPr>
            <a:r>
              <a:rPr lang="ru-RU" sz="1200" dirty="0">
                <a:solidFill>
                  <a:srgbClr val="000000"/>
                </a:solidFill>
              </a:rPr>
              <a:t>* Варианты программы страхования и тарифы являются примером, а итоговые условия рассчитываются </a:t>
            </a:r>
            <a:r>
              <a:rPr lang="ru-RU" sz="1200" dirty="0" smtClean="0">
                <a:solidFill>
                  <a:srgbClr val="000000"/>
                </a:solidFill>
              </a:rPr>
              <a:t/>
            </a:r>
            <a:br>
              <a:rPr lang="ru-RU" sz="1200" dirty="0" smtClean="0">
                <a:solidFill>
                  <a:srgbClr val="000000"/>
                </a:solidFill>
              </a:rPr>
            </a:br>
            <a:r>
              <a:rPr lang="ru-RU" sz="1200" dirty="0" smtClean="0">
                <a:solidFill>
                  <a:srgbClr val="000000"/>
                </a:solidFill>
              </a:rPr>
              <a:t>для </a:t>
            </a:r>
            <a:r>
              <a:rPr lang="ru-RU" sz="1200" dirty="0">
                <a:solidFill>
                  <a:srgbClr val="000000"/>
                </a:solidFill>
              </a:rPr>
              <a:t>каждого партнера индивидуально на основании решения андеррайтинга после оценки жилого фонда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726279" y="997255"/>
            <a:ext cx="661970" cy="655434"/>
            <a:chOff x="2183586" y="1120554"/>
            <a:chExt cx="661970" cy="655434"/>
          </a:xfrm>
        </p:grpSpPr>
        <p:sp>
          <p:nvSpPr>
            <p:cNvPr id="14" name="Овал 13"/>
            <p:cNvSpPr/>
            <p:nvPr/>
          </p:nvSpPr>
          <p:spPr>
            <a:xfrm>
              <a:off x="2183586" y="1120554"/>
              <a:ext cx="661970" cy="655434"/>
            </a:xfrm>
            <a:prstGeom prst="ellipse">
              <a:avLst/>
            </a:prstGeom>
            <a:solidFill>
              <a:srgbClr val="FF67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kern="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250279" y="1183979"/>
              <a:ext cx="528584" cy="528584"/>
            </a:xfrm>
            <a:prstGeom prst="ellipse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kern="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336425" y="1186661"/>
              <a:ext cx="35629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ru-RU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474395" y="1054627"/>
            <a:ext cx="702945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defRPr>
                <a:solidFill>
                  <a:srgbClr val="4A4A54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Стоимость </a:t>
            </a:r>
            <a:r>
              <a:rPr lang="ru-RU" sz="1400" dirty="0">
                <a:solidFill>
                  <a:srgbClr val="000000"/>
                </a:solidFill>
              </a:rPr>
              <a:t>полиса устанавливается в зависимости от площади/размера квартиры</a:t>
            </a:r>
            <a:r>
              <a:rPr lang="ru-RU" sz="1400" dirty="0" smtClean="0">
                <a:solidFill>
                  <a:srgbClr val="000000"/>
                </a:solidFill>
              </a:rPr>
              <a:t>*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737600" y="6442310"/>
            <a:ext cx="284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185824F-2274-C745-8BE8-2632E2ED8022}" type="slidenum">
              <a:rPr lang="en-US" b="0" smtClean="0">
                <a:solidFill>
                  <a:srgbClr val="4A4A54">
                    <a:tint val="75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 b="0" dirty="0">
              <a:solidFill>
                <a:srgbClr val="4A4A5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610600" y="226884"/>
            <a:ext cx="2971800" cy="18002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  <a:defRPr/>
            </a:pPr>
            <a:r>
              <a:rPr lang="ru-RU" altLang="ru-RU" sz="1200" dirty="0">
                <a:solidFill>
                  <a:srgbClr val="9696A0"/>
                </a:solidFill>
                <a:latin typeface="Tahoma"/>
                <a:cs typeface="Tahoma"/>
              </a:rPr>
              <a:t>Страховая компания «Согласие»</a:t>
            </a:r>
            <a:endParaRPr lang="ru-RU" sz="1200" dirty="0">
              <a:solidFill>
                <a:srgbClr val="9696A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9897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686943"/>
              </p:ext>
            </p:extLst>
          </p:nvPr>
        </p:nvGraphicFramePr>
        <p:xfrm>
          <a:off x="726278" y="1854449"/>
          <a:ext cx="10856121" cy="2658629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7445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1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6999"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1"/>
                        </a:buClr>
                        <a:buFontTx/>
                        <a:buNone/>
                      </a:pPr>
                      <a:r>
                        <a:rPr lang="ru-RU" sz="1600" b="1" i="0" strike="noStrike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Объекты страхования</a:t>
                      </a:r>
                      <a:endParaRPr lang="en-US" sz="1600" b="1" i="0" strike="noStrike" baseline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9583" marR="13958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1"/>
                        </a:buClr>
                        <a:buFontTx/>
                        <a:buNone/>
                      </a:pPr>
                      <a:r>
                        <a:rPr lang="ru-RU" sz="1600" b="1" i="0" strike="noStrike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Страховая сумма </a:t>
                      </a:r>
                      <a:br>
                        <a:rPr lang="ru-RU" sz="1600" b="1" i="0" strike="noStrike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600" b="1" i="0" strike="noStrike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1 </a:t>
                      </a:r>
                      <a:r>
                        <a:rPr lang="ru-RU" sz="1600" b="1" i="0" strike="noStrike" baseline="0" dirty="0" err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кв.м</a:t>
                      </a:r>
                      <a:r>
                        <a:rPr lang="ru-RU" sz="1600" b="1" i="0" strike="noStrike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., руб.</a:t>
                      </a:r>
                      <a:endParaRPr lang="en-US" sz="1600" b="1" i="0" strike="noStrike" baseline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9583" marR="1395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999">
                <a:tc>
                  <a:txBody>
                    <a:bodyPr/>
                    <a:lstStyle/>
                    <a:p>
                      <a:pPr marL="0" indent="0" algn="l">
                        <a:buClr>
                          <a:schemeClr val="accent1"/>
                        </a:buClr>
                        <a:buFontTx/>
                        <a:buNone/>
                      </a:pPr>
                      <a:r>
                        <a:rPr lang="ru-RU" sz="1400" b="0" i="0" strike="noStrike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Внутренняя отделка и инженерное оборудование, руб.</a:t>
                      </a:r>
                      <a:endParaRPr lang="en-US" sz="1400" b="0" i="0" strike="noStrike" baseline="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9583" marR="139583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1"/>
                        </a:buClr>
                        <a:buFontTx/>
                        <a:buNone/>
                      </a:pPr>
                      <a:r>
                        <a:rPr lang="ru-RU" sz="1400" b="0" i="0" strike="noStrike" kern="1200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10 000</a:t>
                      </a:r>
                      <a:endParaRPr lang="en-US" sz="1400" b="0" i="0" strike="noStrike" kern="1200" baseline="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9583" marR="139583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999">
                <a:tc>
                  <a:txBody>
                    <a:bodyPr/>
                    <a:lstStyle/>
                    <a:p>
                      <a:pPr marL="0" indent="0" algn="l">
                        <a:buClr>
                          <a:schemeClr val="accent1"/>
                        </a:buClr>
                        <a:buFontTx/>
                        <a:buNone/>
                      </a:pPr>
                      <a:r>
                        <a:rPr lang="ru-RU" sz="1400" b="0" i="0" strike="noStrike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Гражданская ответственность, руб.</a:t>
                      </a:r>
                      <a:endParaRPr lang="en-US" sz="1400" b="0" i="0" strike="noStrike" baseline="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9583" marR="139583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1"/>
                        </a:buClr>
                        <a:buFontTx/>
                        <a:buNone/>
                      </a:pPr>
                      <a:r>
                        <a:rPr lang="ru-RU" sz="1400" b="0" i="0" strike="noStrike" kern="1200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5 000</a:t>
                      </a:r>
                      <a:endParaRPr lang="en-US" sz="1400" b="0" i="0" strike="noStrike" kern="1200" baseline="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9583" marR="139583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999">
                <a:tc>
                  <a:txBody>
                    <a:bodyPr/>
                    <a:lstStyle/>
                    <a:p>
                      <a:pPr marL="0" indent="0" algn="l">
                        <a:buClr>
                          <a:schemeClr val="accent1"/>
                        </a:buClr>
                        <a:buFontTx/>
                        <a:buNone/>
                      </a:pPr>
                      <a:r>
                        <a:rPr lang="ru-RU" sz="1400" b="0" i="0" strike="noStrike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Движимое имущество, руб.</a:t>
                      </a:r>
                      <a:endParaRPr lang="en-US" sz="1400" b="0" i="0" strike="noStrike" baseline="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9583" marR="139583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1"/>
                        </a:buClr>
                        <a:buFontTx/>
                        <a:buNone/>
                      </a:pPr>
                      <a:r>
                        <a:rPr lang="ru-RU" sz="1400" b="0" i="0" strike="noStrike" kern="1200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5 000</a:t>
                      </a:r>
                      <a:endParaRPr lang="en-US" sz="1400" b="0" i="0" strike="noStrike" kern="1200" baseline="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9583" marR="139583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512">
                <a:tc>
                  <a:txBody>
                    <a:bodyPr/>
                    <a:lstStyle/>
                    <a:p>
                      <a:pPr marL="0" indent="0" algn="l">
                        <a:buClr>
                          <a:schemeClr val="accent1"/>
                        </a:buClr>
                        <a:buFontTx/>
                        <a:buNone/>
                      </a:pPr>
                      <a:r>
                        <a:rPr lang="ru-RU" sz="1400" b="1" i="0" strike="noStrike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Размер ежемесячного страхового взноса на 1 </a:t>
                      </a:r>
                      <a:r>
                        <a:rPr lang="ru-RU" sz="1400" b="1" i="0" strike="noStrike" baseline="0" dirty="0" err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кв.м</a:t>
                      </a:r>
                      <a:r>
                        <a:rPr lang="ru-RU" sz="1400" b="1" i="0" strike="noStrike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1400" b="1" i="0" strike="noStrike" baseline="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9583" marR="139583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1"/>
                        </a:buClr>
                        <a:buFontTx/>
                        <a:buNone/>
                      </a:pPr>
                      <a:r>
                        <a:rPr lang="ru-RU" sz="1400" b="1" i="0" strike="noStrike" kern="1200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руб.</a:t>
                      </a:r>
                      <a:endParaRPr lang="en-US" sz="1400" b="1" i="0" strike="noStrike" kern="1200" baseline="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9583" marR="139583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Варианты реализации </a:t>
            </a:r>
            <a:r>
              <a:rPr lang="ru-RU" dirty="0" smtClean="0"/>
              <a:t>программы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26279" y="5088167"/>
            <a:ext cx="801132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defRPr>
                <a:solidFill>
                  <a:srgbClr val="4A4A54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r>
              <a:rPr lang="ru-RU" sz="1400" dirty="0">
                <a:solidFill>
                  <a:srgbClr val="000000"/>
                </a:solidFill>
              </a:rPr>
              <a:t>Например, стоимость полиса для квартиры площадью в 100 </a:t>
            </a:r>
            <a:r>
              <a:rPr lang="ru-RU" sz="1400" dirty="0" err="1">
                <a:solidFill>
                  <a:srgbClr val="000000"/>
                </a:solidFill>
              </a:rPr>
              <a:t>кв.м</a:t>
            </a:r>
            <a:r>
              <a:rPr lang="ru-RU" sz="1400" dirty="0">
                <a:solidFill>
                  <a:srgbClr val="000000"/>
                </a:solidFill>
              </a:rPr>
              <a:t>. составит 500 руб. в месяц.*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336685" y="6159446"/>
            <a:ext cx="792624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defRPr>
                <a:solidFill>
                  <a:srgbClr val="4A4A54"/>
                </a:solidFill>
                <a:latin typeface="Tahoma"/>
                <a:cs typeface="Tahoma"/>
              </a:defRPr>
            </a:lvl1pPr>
          </a:lstStyle>
          <a:p>
            <a:pPr lvl="0">
              <a:defRPr/>
            </a:pPr>
            <a:r>
              <a:rPr lang="ru-RU" sz="1200" dirty="0">
                <a:solidFill>
                  <a:srgbClr val="000000"/>
                </a:solidFill>
              </a:rPr>
              <a:t>* Варианты программы страхования и тарифы являются примером, а итоговые условия рассчитываются </a:t>
            </a:r>
            <a:r>
              <a:rPr lang="ru-RU" sz="1200" dirty="0" smtClean="0">
                <a:solidFill>
                  <a:srgbClr val="000000"/>
                </a:solidFill>
              </a:rPr>
              <a:t/>
            </a:r>
            <a:br>
              <a:rPr lang="ru-RU" sz="1200" dirty="0" smtClean="0">
                <a:solidFill>
                  <a:srgbClr val="000000"/>
                </a:solidFill>
              </a:rPr>
            </a:br>
            <a:r>
              <a:rPr lang="ru-RU" sz="1200" dirty="0" smtClean="0">
                <a:solidFill>
                  <a:srgbClr val="000000"/>
                </a:solidFill>
              </a:rPr>
              <a:t>для </a:t>
            </a:r>
            <a:r>
              <a:rPr lang="ru-RU" sz="1200" dirty="0">
                <a:solidFill>
                  <a:srgbClr val="000000"/>
                </a:solidFill>
              </a:rPr>
              <a:t>каждого партнера индивидуально на основании решения </a:t>
            </a:r>
            <a:r>
              <a:rPr lang="ru-RU" sz="1200" dirty="0" err="1">
                <a:solidFill>
                  <a:srgbClr val="000000"/>
                </a:solidFill>
              </a:rPr>
              <a:t>андеррайтинга</a:t>
            </a:r>
            <a:r>
              <a:rPr lang="ru-RU" sz="1200" dirty="0">
                <a:solidFill>
                  <a:srgbClr val="000000"/>
                </a:solidFill>
              </a:rPr>
              <a:t> после оценки жилого фонда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726279" y="997255"/>
            <a:ext cx="661970" cy="655434"/>
            <a:chOff x="2183586" y="1120554"/>
            <a:chExt cx="661970" cy="655434"/>
          </a:xfrm>
        </p:grpSpPr>
        <p:sp>
          <p:nvSpPr>
            <p:cNvPr id="19" name="Овал 18"/>
            <p:cNvSpPr/>
            <p:nvPr/>
          </p:nvSpPr>
          <p:spPr>
            <a:xfrm>
              <a:off x="2183586" y="1120554"/>
              <a:ext cx="661970" cy="655434"/>
            </a:xfrm>
            <a:prstGeom prst="ellipse">
              <a:avLst/>
            </a:prstGeom>
            <a:solidFill>
              <a:srgbClr val="FF67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kern="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2250279" y="1183979"/>
              <a:ext cx="528584" cy="528584"/>
            </a:xfrm>
            <a:prstGeom prst="ellipse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kern="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336425" y="1186661"/>
              <a:ext cx="35629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ru-RU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474395" y="1054627"/>
            <a:ext cx="702945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defRPr>
                <a:solidFill>
                  <a:srgbClr val="4A4A54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Стоимость </a:t>
            </a:r>
            <a:r>
              <a:rPr lang="ru-RU" sz="1400" dirty="0">
                <a:solidFill>
                  <a:srgbClr val="000000"/>
                </a:solidFill>
              </a:rPr>
              <a:t>полиса устанавливается из расчета на 1 </a:t>
            </a:r>
            <a:r>
              <a:rPr lang="ru-RU" sz="1400" dirty="0" err="1">
                <a:solidFill>
                  <a:srgbClr val="000000"/>
                </a:solidFill>
              </a:rPr>
              <a:t>кв.м</a:t>
            </a:r>
            <a:r>
              <a:rPr lang="ru-RU" sz="1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737600" y="6442310"/>
            <a:ext cx="284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185824F-2274-C745-8BE8-2632E2ED8022}" type="slidenum">
              <a:rPr lang="en-US" b="0" smtClean="0">
                <a:solidFill>
                  <a:srgbClr val="4A4A54">
                    <a:tint val="75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 b="0" dirty="0">
              <a:solidFill>
                <a:srgbClr val="4A4A5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8610600" y="226884"/>
            <a:ext cx="2971800" cy="18002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  <a:defRPr/>
            </a:pPr>
            <a:r>
              <a:rPr lang="ru-RU" altLang="ru-RU" sz="1200" dirty="0">
                <a:solidFill>
                  <a:srgbClr val="9696A0"/>
                </a:solidFill>
                <a:latin typeface="Tahoma"/>
                <a:cs typeface="Tahoma"/>
              </a:rPr>
              <a:t>Страховая компания «Согласие»</a:t>
            </a:r>
            <a:endParaRPr lang="ru-RU" sz="1200" dirty="0">
              <a:solidFill>
                <a:srgbClr val="9696A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4562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Стоимость программы страхования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1044581"/>
            <a:ext cx="8559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6700"/>
              </a:buClr>
              <a:defRPr/>
            </a:pPr>
            <a:r>
              <a:rPr lang="ru-RU" b="1" dirty="0">
                <a:solidFill>
                  <a:srgbClr val="000000"/>
                </a:solidFill>
                <a:latin typeface="Tahoma"/>
                <a:cs typeface="Tahoma"/>
              </a:rPr>
              <a:t>Например*: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17994" y="1446612"/>
            <a:ext cx="9675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6700"/>
              </a:buClr>
              <a:buFont typeface="+mj-lt"/>
              <a:buAutoNum type="arabicPeriod"/>
              <a:defRPr/>
            </a:pP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Стоимость страхования квартиры – </a:t>
            </a: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руб. за кв. м</a:t>
            </a:r>
          </a:p>
          <a:p>
            <a:pPr marL="342900" indent="-342900">
              <a:buClr>
                <a:srgbClr val="FF6700"/>
              </a:buClr>
              <a:buFont typeface="+mj-lt"/>
              <a:buAutoNum type="arabicPeriod"/>
              <a:defRPr/>
            </a:pP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Лимит страхового возмещения – </a:t>
            </a: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25 000 руб. за кв. м.</a:t>
            </a:r>
          </a:p>
          <a:p>
            <a:pPr marL="342900" indent="-342900">
              <a:buClr>
                <a:srgbClr val="FF6700"/>
              </a:buClr>
              <a:buFont typeface="+mj-lt"/>
              <a:buAutoNum type="arabicPeriod"/>
              <a:defRPr/>
            </a:pP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Стоимость страховки для квартиры площадью </a:t>
            </a: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 кв. м. 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составит </a:t>
            </a: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 </a:t>
            </a:r>
            <a:r>
              <a:rPr lang="ru-RU" sz="1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руб. </a:t>
            </a: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месяц.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17994" y="2392831"/>
            <a:ext cx="7252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этом, если произойдет страховой случай, страховая компания возместит понесенный ущерб в размере </a:t>
            </a: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1 000 000 руб.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6612"/>
            <a:ext cx="701854" cy="701854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336685" y="6159446"/>
            <a:ext cx="792624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defRPr>
                <a:solidFill>
                  <a:srgbClr val="4A4A54"/>
                </a:solidFill>
                <a:latin typeface="Tahoma"/>
                <a:cs typeface="Tahoma"/>
              </a:defRPr>
            </a:lvl1pPr>
          </a:lstStyle>
          <a:p>
            <a:pPr lvl="0">
              <a:defRPr/>
            </a:pPr>
            <a:r>
              <a:rPr lang="ru-RU" sz="1200" dirty="0">
                <a:solidFill>
                  <a:srgbClr val="000000"/>
                </a:solidFill>
              </a:rPr>
              <a:t>* Варианты программы страхования и тарифы являются примером, а итоговые условия рассчитываются </a:t>
            </a:r>
            <a:r>
              <a:rPr lang="ru-RU" sz="1200" dirty="0" smtClean="0">
                <a:solidFill>
                  <a:srgbClr val="000000"/>
                </a:solidFill>
              </a:rPr>
              <a:t/>
            </a:r>
            <a:br>
              <a:rPr lang="ru-RU" sz="1200" dirty="0" smtClean="0">
                <a:solidFill>
                  <a:srgbClr val="000000"/>
                </a:solidFill>
              </a:rPr>
            </a:br>
            <a:r>
              <a:rPr lang="ru-RU" sz="1200" dirty="0" smtClean="0">
                <a:solidFill>
                  <a:srgbClr val="000000"/>
                </a:solidFill>
              </a:rPr>
              <a:t>для </a:t>
            </a:r>
            <a:r>
              <a:rPr lang="ru-RU" sz="1200" dirty="0">
                <a:solidFill>
                  <a:srgbClr val="000000"/>
                </a:solidFill>
              </a:rPr>
              <a:t>каждого партнера индивидуально на основании решения </a:t>
            </a:r>
            <a:r>
              <a:rPr lang="ru-RU" sz="1200" dirty="0" err="1">
                <a:solidFill>
                  <a:srgbClr val="000000"/>
                </a:solidFill>
              </a:rPr>
              <a:t>андеррайтинга</a:t>
            </a:r>
            <a:r>
              <a:rPr lang="ru-RU" sz="1200" dirty="0">
                <a:solidFill>
                  <a:srgbClr val="000000"/>
                </a:solidFill>
              </a:rPr>
              <a:t> после оценки жилого фонда</a:t>
            </a:r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737600" y="6442310"/>
            <a:ext cx="284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185824F-2274-C745-8BE8-2632E2ED8022}" type="slidenum">
              <a:rPr lang="en-US" b="0" smtClean="0">
                <a:solidFill>
                  <a:srgbClr val="4A4A54">
                    <a:tint val="75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US" b="0" dirty="0">
              <a:solidFill>
                <a:srgbClr val="4A4A5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610600" y="226884"/>
            <a:ext cx="2971800" cy="18002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  <a:defRPr/>
            </a:pPr>
            <a:r>
              <a:rPr lang="ru-RU" altLang="ru-RU" sz="1200" dirty="0">
                <a:solidFill>
                  <a:srgbClr val="9696A0"/>
                </a:solidFill>
                <a:latin typeface="Tahoma"/>
                <a:cs typeface="Tahoma"/>
              </a:rPr>
              <a:t>Страховая компания «Согласие»</a:t>
            </a:r>
            <a:endParaRPr lang="ru-RU" sz="1200" dirty="0">
              <a:solidFill>
                <a:srgbClr val="9696A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237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6658472" y="5491384"/>
            <a:ext cx="4334833" cy="97584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629672" y="4763083"/>
            <a:ext cx="4334833" cy="57957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638786" y="3535680"/>
            <a:ext cx="4308614" cy="10527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651527" y="2751408"/>
            <a:ext cx="4308614" cy="57957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38200" y="2751408"/>
            <a:ext cx="4594859" cy="9076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19457" y="2003644"/>
            <a:ext cx="3734718" cy="5998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983412" y="1139406"/>
            <a:ext cx="2782888" cy="719589"/>
          </a:xfrm>
          <a:prstGeom prst="roundRect">
            <a:avLst/>
          </a:prstGeom>
          <a:solidFill>
            <a:srgbClr val="ABBE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04192" y="1970736"/>
            <a:ext cx="3183617" cy="41864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/>
            <a:r>
              <a:rPr lang="ru-RU" sz="1800" b="1" dirty="0">
                <a:ln w="0"/>
                <a:solidFill>
                  <a:srgbClr val="000000"/>
                </a:solidFill>
              </a:rPr>
              <a:t>Подписание агентского договора</a:t>
            </a:r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52500" y="2812368"/>
            <a:ext cx="4480559" cy="8466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Предложение тарифов с </a:t>
            </a: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учетом пожеланий 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партнера </a:t>
            </a: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маркетинговая 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(печать рекламных материалов, оферт)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701996" y="2759230"/>
            <a:ext cx="3775504" cy="51313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Включение строки «страхование» </a:t>
            </a: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ЕПД и в личном кабинете</a:t>
            </a:r>
          </a:p>
        </p:txBody>
      </p:sp>
      <p:cxnSp>
        <p:nvCxnSpPr>
          <p:cNvPr id="18" name="Прямая со стрелкой 17"/>
          <p:cNvCxnSpPr>
            <a:stCxn id="28" idx="2"/>
          </p:cNvCxnSpPr>
          <p:nvPr/>
        </p:nvCxnSpPr>
        <p:spPr>
          <a:xfrm>
            <a:off x="8805834" y="3330982"/>
            <a:ext cx="8203" cy="228922"/>
          </a:xfrm>
          <a:prstGeom prst="straightConnector1">
            <a:avLst/>
          </a:prstGeom>
          <a:ln>
            <a:solidFill>
              <a:srgbClr val="FF6700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/>
          <p:cNvSpPr txBox="1">
            <a:spLocks/>
          </p:cNvSpPr>
          <p:nvPr/>
        </p:nvSpPr>
        <p:spPr>
          <a:xfrm>
            <a:off x="6701997" y="3495363"/>
            <a:ext cx="4245403" cy="86413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Распространение листовок, плакатов, оферт/договоров страхования вместе </a:t>
            </a: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ЕПД в почтовые ящики жильцов </a:t>
            </a: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размещение информации на сайте УК</a:t>
            </a:r>
          </a:p>
          <a:p>
            <a:endParaRPr lang="ru-RU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65608" y="1139406"/>
            <a:ext cx="2448000" cy="719589"/>
          </a:xfrm>
          <a:prstGeom prst="roundRect">
            <a:avLst/>
          </a:prstGeom>
          <a:solidFill>
            <a:srgbClr val="ABBE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176432" y="1257662"/>
            <a:ext cx="1444828" cy="483076"/>
          </a:xfrm>
          <a:prstGeom prst="rect">
            <a:avLst/>
          </a:prstGeom>
          <a:effectLst/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/>
            <a:r>
              <a:rPr lang="ru-RU" sz="1800" b="1" dirty="0">
                <a:ln w="0"/>
                <a:solidFill>
                  <a:schemeClr val="bg1"/>
                </a:solidFill>
              </a:rPr>
              <a:t>Страховая </a:t>
            </a:r>
            <a:endParaRPr lang="en-US" sz="1800" b="1" dirty="0">
              <a:ln w="0"/>
              <a:solidFill>
                <a:schemeClr val="bg1"/>
              </a:solidFill>
            </a:endParaRPr>
          </a:p>
          <a:p>
            <a:pPr algn="ctr"/>
            <a:r>
              <a:rPr lang="ru-RU" sz="1800" b="1" dirty="0">
                <a:ln w="0"/>
                <a:solidFill>
                  <a:schemeClr val="bg1"/>
                </a:solidFill>
              </a:rPr>
              <a:t>компания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7668186" y="1251274"/>
            <a:ext cx="2026465" cy="49585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/>
            <a:r>
              <a:rPr lang="ru-RU" sz="1800" b="1" dirty="0">
                <a:ln w="0"/>
                <a:solidFill>
                  <a:schemeClr val="bg1"/>
                </a:solidFill>
              </a:rPr>
              <a:t>Управляющая </a:t>
            </a:r>
            <a:endParaRPr lang="en-US" sz="1800" b="1" dirty="0">
              <a:ln w="0"/>
              <a:solidFill>
                <a:schemeClr val="bg1"/>
              </a:solidFill>
            </a:endParaRPr>
          </a:p>
          <a:p>
            <a:pPr algn="ctr"/>
            <a:r>
              <a:rPr lang="ru-RU" sz="1800" b="1" dirty="0">
                <a:ln w="0"/>
                <a:solidFill>
                  <a:schemeClr val="bg1"/>
                </a:solidFill>
              </a:rPr>
              <a:t>компания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6701997" y="4741112"/>
            <a:ext cx="4067603" cy="50379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Прием платежей по страхованию вместе с платежами ЖКХ</a:t>
            </a:r>
          </a:p>
          <a:p>
            <a:endParaRPr lang="ru-RU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6701995" y="5427884"/>
            <a:ext cx="4291309" cy="92101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Автоматическое составление реестра </a:t>
            </a: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перечисление страховой премии страховщику за вычетом </a:t>
            </a:r>
            <a:r>
              <a:rPr lang="ru-RU" sz="1600" dirty="0">
                <a:ln w="0"/>
                <a:solidFill>
                  <a:srgbClr val="FF6700"/>
                </a:solidFill>
              </a:rPr>
              <a:t>комиссионного вознаграждения УК</a:t>
            </a:r>
          </a:p>
          <a:p>
            <a:endParaRPr lang="ru-RU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6086816" y="2764620"/>
            <a:ext cx="0" cy="3778805"/>
          </a:xfrm>
          <a:prstGeom prst="line">
            <a:avLst/>
          </a:prstGeom>
          <a:ln w="22225"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086816" y="1073614"/>
            <a:ext cx="0" cy="946433"/>
          </a:xfrm>
          <a:prstGeom prst="line">
            <a:avLst/>
          </a:prstGeom>
          <a:ln w="22225"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152" y="1247200"/>
            <a:ext cx="504000" cy="50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20" y="1247200"/>
            <a:ext cx="504000" cy="504000"/>
          </a:xfrm>
          <a:prstGeom prst="rect">
            <a:avLst/>
          </a:prstGeom>
        </p:spPr>
      </p:pic>
      <p:cxnSp>
        <p:nvCxnSpPr>
          <p:cNvPr id="34" name="Прямая со стрелкой 33"/>
          <p:cNvCxnSpPr/>
          <p:nvPr/>
        </p:nvCxnSpPr>
        <p:spPr>
          <a:xfrm>
            <a:off x="8800738" y="4588418"/>
            <a:ext cx="0" cy="174665"/>
          </a:xfrm>
          <a:prstGeom prst="straightConnector1">
            <a:avLst/>
          </a:prstGeom>
          <a:ln>
            <a:solidFill>
              <a:srgbClr val="FF6700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8814037" y="5342657"/>
            <a:ext cx="0" cy="148727"/>
          </a:xfrm>
          <a:prstGeom prst="straightConnector1">
            <a:avLst/>
          </a:prstGeom>
          <a:ln>
            <a:solidFill>
              <a:srgbClr val="FF6700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Механика запуска </a:t>
            </a:r>
            <a:r>
              <a:rPr lang="ru-RU" dirty="0" smtClean="0"/>
              <a:t>проекта</a:t>
            </a:r>
            <a:endParaRPr lang="ru-RU" dirty="0"/>
          </a:p>
        </p:txBody>
      </p:sp>
      <p:sp>
        <p:nvSpPr>
          <p:cNvPr id="3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737600" y="6442310"/>
            <a:ext cx="284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185824F-2274-C745-8BE8-2632E2ED8022}" type="slidenum">
              <a:rPr lang="en-US" b="0" smtClean="0">
                <a:solidFill>
                  <a:srgbClr val="4A4A54">
                    <a:tint val="75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 b="0" dirty="0">
              <a:solidFill>
                <a:srgbClr val="4A4A5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8420100" y="226884"/>
            <a:ext cx="2971800" cy="18002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  <a:defRPr/>
            </a:pPr>
            <a:r>
              <a:rPr lang="ru-RU" altLang="ru-RU" sz="1200" dirty="0">
                <a:solidFill>
                  <a:srgbClr val="9696A0"/>
                </a:solidFill>
                <a:latin typeface="Tahoma"/>
                <a:cs typeface="Tahoma"/>
              </a:rPr>
              <a:t>Страховая компания «Согласие»</a:t>
            </a:r>
            <a:endParaRPr lang="ru-RU" sz="1200" dirty="0">
              <a:solidFill>
                <a:srgbClr val="9696A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9054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5"/>
          <p:cNvSpPr txBox="1">
            <a:spLocks/>
          </p:cNvSpPr>
          <p:nvPr/>
        </p:nvSpPr>
        <p:spPr>
          <a:xfrm>
            <a:off x="6867546" y="2120106"/>
            <a:ext cx="3714750" cy="3799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6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6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16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»"/>
              <a:defRPr sz="16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6700"/>
              </a:buClr>
            </a:pPr>
            <a:r>
              <a:rPr lang="ru-RU" sz="1800" b="1" dirty="0">
                <a:solidFill>
                  <a:srgbClr val="000000"/>
                </a:solidFill>
              </a:rPr>
              <a:t>Преимущества для </a:t>
            </a:r>
            <a:r>
              <a:rPr lang="ru-RU" sz="1800" b="1" dirty="0" smtClean="0">
                <a:solidFill>
                  <a:srgbClr val="000000"/>
                </a:solidFill>
              </a:rPr>
              <a:t>УК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1111765" y="2184401"/>
            <a:ext cx="3616077" cy="251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6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6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16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»"/>
              <a:defRPr sz="16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6700"/>
              </a:buClr>
            </a:pPr>
            <a:r>
              <a:rPr lang="ru-RU" sz="1800" b="1" dirty="0">
                <a:solidFill>
                  <a:srgbClr val="000000"/>
                </a:solidFill>
              </a:rPr>
              <a:t>Преимущества для </a:t>
            </a:r>
            <a:r>
              <a:rPr lang="ru-RU" sz="1800" b="1" dirty="0" smtClean="0">
                <a:solidFill>
                  <a:srgbClr val="000000"/>
                </a:solidFill>
              </a:rPr>
              <a:t>жильцов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00842" y="2759343"/>
            <a:ext cx="499105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67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Комиссионное вознаграждение партнера </a:t>
            </a: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суммы собранных </a:t>
            </a: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премий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67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Расширенный сервис для </a:t>
            </a: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жильцов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67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Маркетинговая поддержка со стороны Страховой </a:t>
            </a: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Компании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6700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регресса к </a:t>
            </a:r>
            <a:r>
              <a:rPr lang="ru-RU" sz="1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67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Успешный опыт участия СК </a:t>
            </a: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муниципальной программе страхования </a:t>
            </a: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Правительстве Москвы </a:t>
            </a:r>
            <a:r>
              <a:rPr lang="ru-RU" sz="1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крупных коммерческих УК </a:t>
            </a:r>
            <a:r>
              <a:rPr lang="ru-RU" sz="1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Москвы</a:t>
            </a:r>
            <a:endParaRPr lang="en-US" sz="1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8256291" y="1041520"/>
            <a:ext cx="937260" cy="902970"/>
            <a:chOff x="7528993" y="1206620"/>
            <a:chExt cx="937260" cy="902970"/>
          </a:xfrm>
        </p:grpSpPr>
        <p:sp>
          <p:nvSpPr>
            <p:cNvPr id="20" name="Овал 19"/>
            <p:cNvSpPr/>
            <p:nvPr/>
          </p:nvSpPr>
          <p:spPr>
            <a:xfrm>
              <a:off x="7528993" y="1206620"/>
              <a:ext cx="937260" cy="9029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4666" y="1248780"/>
              <a:ext cx="725915" cy="725915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2451173" y="1041520"/>
            <a:ext cx="937260" cy="902970"/>
            <a:chOff x="3039465" y="1206620"/>
            <a:chExt cx="937260" cy="902970"/>
          </a:xfrm>
        </p:grpSpPr>
        <p:sp>
          <p:nvSpPr>
            <p:cNvPr id="21" name="Овал 20"/>
            <p:cNvSpPr/>
            <p:nvPr/>
          </p:nvSpPr>
          <p:spPr>
            <a:xfrm>
              <a:off x="3039465" y="1206620"/>
              <a:ext cx="937260" cy="9029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6691" y="1296347"/>
              <a:ext cx="682044" cy="682044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609600" y="2759343"/>
            <a:ext cx="5460999" cy="252376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spcBef>
                <a:spcPts val="600"/>
              </a:spcBef>
              <a:spcAft>
                <a:spcPts val="600"/>
              </a:spcAft>
              <a:buClr>
                <a:srgbClr val="FF6700"/>
              </a:buClr>
              <a:buFont typeface="Wingdings" panose="05000000000000000000" pitchFamily="2" charset="2"/>
              <a:buChar char="ü"/>
              <a:defRPr sz="1400">
                <a:solidFill>
                  <a:srgbClr val="4A4A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В программу включен широкий перечень возможных </a:t>
            </a:r>
            <a:r>
              <a:rPr lang="ru-RU" sz="1600" dirty="0" smtClean="0">
                <a:solidFill>
                  <a:srgbClr val="000000"/>
                </a:solidFill>
              </a:rPr>
              <a:t>рисков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Дополнительно в программу страхования включено </a:t>
            </a:r>
            <a:r>
              <a:rPr lang="ru-RU" sz="1600" b="1" dirty="0">
                <a:solidFill>
                  <a:srgbClr val="000000"/>
                </a:solidFill>
              </a:rPr>
              <a:t>движимое имущество </a:t>
            </a:r>
            <a:r>
              <a:rPr lang="ru-RU" sz="1600" dirty="0">
                <a:solidFill>
                  <a:srgbClr val="000000"/>
                </a:solidFill>
              </a:rPr>
              <a:t>(мебель, бытовая техника, электроника, одежда, обувь* </a:t>
            </a:r>
            <a:r>
              <a:rPr lang="ru-RU" sz="1600" dirty="0" smtClean="0">
                <a:solidFill>
                  <a:srgbClr val="000000"/>
                </a:solidFill>
              </a:rPr>
              <a:t>и </a:t>
            </a:r>
            <a:r>
              <a:rPr lang="ru-RU" sz="1600" dirty="0">
                <a:solidFill>
                  <a:srgbClr val="000000"/>
                </a:solidFill>
              </a:rPr>
              <a:t>другое) </a:t>
            </a:r>
            <a:endParaRPr lang="ru-RU" sz="1600" dirty="0" smtClean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Не требуется оформление </a:t>
            </a:r>
            <a:r>
              <a:rPr lang="ru-RU" sz="1600" dirty="0" smtClean="0">
                <a:solidFill>
                  <a:srgbClr val="000000"/>
                </a:solidFill>
              </a:rPr>
              <a:t>полиса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Не нужно вносить сразу годовую сумму страховки — оплата </a:t>
            </a:r>
            <a:r>
              <a:rPr lang="ru-RU" sz="1600" dirty="0" smtClean="0">
                <a:solidFill>
                  <a:srgbClr val="000000"/>
                </a:solidFill>
              </a:rPr>
              <a:t>помесячная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сотрудничества</a:t>
            </a:r>
          </a:p>
        </p:txBody>
      </p:sp>
      <p:sp>
        <p:nvSpPr>
          <p:cNvPr id="2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737600" y="6442310"/>
            <a:ext cx="284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185824F-2274-C745-8BE8-2632E2ED8022}" type="slidenum">
              <a:rPr lang="en-US" b="0" smtClean="0">
                <a:solidFill>
                  <a:srgbClr val="4A4A54">
                    <a:tint val="75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 b="0" dirty="0">
              <a:solidFill>
                <a:srgbClr val="4A4A5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8420100" y="226884"/>
            <a:ext cx="2971800" cy="18002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  <a:defRPr/>
            </a:pPr>
            <a:r>
              <a:rPr lang="ru-RU" altLang="ru-RU" sz="1200" dirty="0">
                <a:solidFill>
                  <a:srgbClr val="9696A0"/>
                </a:solidFill>
                <a:latin typeface="Tahoma"/>
                <a:cs typeface="Tahoma"/>
              </a:rPr>
              <a:t>Страховая компания «Согласие»</a:t>
            </a:r>
            <a:endParaRPr lang="ru-RU" sz="1200" dirty="0">
              <a:solidFill>
                <a:srgbClr val="9696A0"/>
              </a:solidFill>
              <a:latin typeface="Tahoma"/>
              <a:cs typeface="Tahoma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3336685" y="6344112"/>
            <a:ext cx="792624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defRPr>
                <a:solidFill>
                  <a:srgbClr val="4A4A54"/>
                </a:solidFill>
                <a:latin typeface="Tahoma"/>
                <a:cs typeface="Tahoma"/>
              </a:defRPr>
            </a:lvl1pPr>
          </a:lstStyle>
          <a:p>
            <a:pPr lvl="0">
              <a:defRPr/>
            </a:pPr>
            <a:r>
              <a:rPr lang="ru-RU" sz="1200" dirty="0">
                <a:solidFill>
                  <a:srgbClr val="000000"/>
                </a:solidFill>
              </a:rPr>
              <a:t>*одежда и обувь не входит в страховое покрытие по продукту «Домашний полис»</a:t>
            </a:r>
          </a:p>
        </p:txBody>
      </p:sp>
    </p:spTree>
    <p:extLst>
      <p:ext uri="{BB962C8B-B14F-4D97-AF65-F5344CB8AC3E}">
        <p14:creationId xmlns:p14="http://schemas.microsoft.com/office/powerpoint/2010/main" val="234748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609600" y="901624"/>
            <a:ext cx="10958513" cy="8466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Tahoma"/>
                <a:ea typeface="+mj-ea"/>
                <a:cs typeface="Tahoma"/>
              </a:defRPr>
            </a:lvl1pPr>
          </a:lstStyle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увеличения </a:t>
            </a:r>
            <a:r>
              <a:rPr lang="ru-RU" sz="1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проникновения услуги предлагаем использовать </a:t>
            </a: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следующие маркетинговые активности</a:t>
            </a:r>
            <a:r>
              <a:rPr lang="ru-RU" sz="1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spcBef>
                <a:spcPts val="600"/>
              </a:spcBef>
            </a:pPr>
            <a:endParaRPr lang="ru-RU" sz="1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buClr>
                <a:srgbClr val="FF6700"/>
              </a:buClr>
            </a:pP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Активная работа с </a:t>
            </a:r>
            <a:r>
              <a:rPr lang="ru-RU" sz="16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соцсетями</a:t>
            </a: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телеграм</a:t>
            </a: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-каналами, сайтами:</a:t>
            </a:r>
          </a:p>
          <a:p>
            <a:pPr indent="-285750">
              <a:spcBef>
                <a:spcPts val="600"/>
              </a:spcBef>
              <a:buClr>
                <a:srgbClr val="FF67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нформация о произведенных выплатах по программе</a:t>
            </a:r>
          </a:p>
          <a:p>
            <a:pPr indent="-285750">
              <a:spcBef>
                <a:spcPts val="600"/>
              </a:spcBef>
              <a:buClr>
                <a:srgbClr val="FF670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интервью 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клиентами </a:t>
            </a:r>
          </a:p>
          <a:p>
            <a:pPr indent="-285750">
              <a:spcBef>
                <a:spcPts val="600"/>
              </a:spcBef>
              <a:buClr>
                <a:srgbClr val="FF670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интервью 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топ-менеджерами </a:t>
            </a: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компании</a:t>
            </a:r>
            <a:endParaRPr lang="ru-RU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85750">
              <a:spcBef>
                <a:spcPts val="600"/>
              </a:spcBef>
              <a:buClr>
                <a:srgbClr val="FF670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регулярные посты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страховании и преимуществах программы</a:t>
            </a:r>
          </a:p>
          <a:p>
            <a:pPr indent="-285750">
              <a:spcBef>
                <a:spcPts val="600"/>
              </a:spcBef>
              <a:buClr>
                <a:srgbClr val="FF6700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85750">
              <a:spcBef>
                <a:spcPts val="600"/>
              </a:spcBef>
              <a:buClr>
                <a:srgbClr val="FF6700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buClr>
                <a:srgbClr val="FF6700"/>
              </a:buClr>
            </a:pP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 проведение 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розыгрыша ценных призов среди тех, кто страхует квартиру непрерывно оговоренное количество </a:t>
            </a: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месяцев</a:t>
            </a: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Bef>
                <a:spcPts val="600"/>
              </a:spcBef>
              <a:buClr>
                <a:srgbClr val="FF6700"/>
              </a:buClr>
            </a:pPr>
            <a:endParaRPr lang="ru-RU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buClr>
                <a:srgbClr val="FF6700"/>
              </a:buClr>
            </a:pP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Среднее проникновение 10%</a:t>
            </a:r>
            <a:endParaRPr lang="ru-RU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Маркетинговые активности</a:t>
            </a:r>
            <a:endParaRPr lang="ru-RU" dirty="0"/>
          </a:p>
        </p:txBody>
      </p:sp>
      <p:sp>
        <p:nvSpPr>
          <p:cNvPr id="3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737600" y="6442310"/>
            <a:ext cx="284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185824F-2274-C745-8BE8-2632E2ED8022}" type="slidenum">
              <a:rPr lang="en-US" b="0" smtClean="0">
                <a:solidFill>
                  <a:srgbClr val="4A4A54">
                    <a:tint val="75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US" b="0" dirty="0">
              <a:solidFill>
                <a:srgbClr val="4A4A5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8420100" y="226884"/>
            <a:ext cx="2971800" cy="18002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  <a:defRPr/>
            </a:pPr>
            <a:r>
              <a:rPr lang="ru-RU" altLang="ru-RU" sz="1200" dirty="0">
                <a:solidFill>
                  <a:srgbClr val="9696A0"/>
                </a:solidFill>
                <a:latin typeface="Tahoma"/>
                <a:cs typeface="Tahoma"/>
              </a:rPr>
              <a:t>Страховая компания «Согласие»</a:t>
            </a:r>
            <a:endParaRPr lang="ru-RU" sz="1200" dirty="0">
              <a:solidFill>
                <a:srgbClr val="9696A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7219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реализации через ЕПД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" t="10198" r="65981" b="7376"/>
          <a:stretch/>
        </p:blipFill>
        <p:spPr>
          <a:xfrm rot="-5400000">
            <a:off x="2488355" y="679801"/>
            <a:ext cx="1761127" cy="57120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" t="5389" r="69948" b="1036"/>
          <a:stretch/>
        </p:blipFill>
        <p:spPr>
          <a:xfrm rot="-5400000">
            <a:off x="3574946" y="-1989402"/>
            <a:ext cx="1354016" cy="74781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585" y="4536831"/>
            <a:ext cx="7600882" cy="188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66719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6_Custom Design">
  <a:themeElements>
    <a:clrScheme name="Другая 20">
      <a:dk1>
        <a:srgbClr val="4A4A54"/>
      </a:dk1>
      <a:lt1>
        <a:sysClr val="window" lastClr="FFFFFF"/>
      </a:lt1>
      <a:dk2>
        <a:srgbClr val="6B6B75"/>
      </a:dk2>
      <a:lt2>
        <a:srgbClr val="E6E6EB"/>
      </a:lt2>
      <a:accent1>
        <a:srgbClr val="FF6700"/>
      </a:accent1>
      <a:accent2>
        <a:srgbClr val="D0CCBC"/>
      </a:accent2>
      <a:accent3>
        <a:srgbClr val="ADBFB3"/>
      </a:accent3>
      <a:accent4>
        <a:srgbClr val="8C9BA2"/>
      </a:accent4>
      <a:accent5>
        <a:srgbClr val="D9D7D4"/>
      </a:accent5>
      <a:accent6>
        <a:srgbClr val="FF8F00"/>
      </a:accent6>
      <a:hlink>
        <a:srgbClr val="FF6700"/>
      </a:hlink>
      <a:folHlink>
        <a:srgbClr val="BF4D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7_Custom Design">
  <a:themeElements>
    <a:clrScheme name="Soglasie">
      <a:dk1>
        <a:srgbClr val="4A4A54"/>
      </a:dk1>
      <a:lt1>
        <a:sysClr val="window" lastClr="FFFFFF"/>
      </a:lt1>
      <a:dk2>
        <a:srgbClr val="6B6B75"/>
      </a:dk2>
      <a:lt2>
        <a:srgbClr val="E6E6EB"/>
      </a:lt2>
      <a:accent1>
        <a:srgbClr val="FF6700"/>
      </a:accent1>
      <a:accent2>
        <a:srgbClr val="D0CCBC"/>
      </a:accent2>
      <a:accent3>
        <a:srgbClr val="ADBFB3"/>
      </a:accent3>
      <a:accent4>
        <a:srgbClr val="8C9BA2"/>
      </a:accent4>
      <a:accent5>
        <a:srgbClr val="D9D7D4"/>
      </a:accent5>
      <a:accent6>
        <a:srgbClr val="FF8F00"/>
      </a:accent6>
      <a:hlink>
        <a:srgbClr val="0B80FF"/>
      </a:hlink>
      <a:folHlink>
        <a:srgbClr val="2600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50B8D614982FB46BCBB002E31D16E05" ma:contentTypeVersion="" ma:contentTypeDescription="Создание документа." ma:contentTypeScope="" ma:versionID="da23aa7a5a04af140d2b15bb1064723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2037d3848deb5b6a76f91bd4669062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304B2D-2A91-4DF5-BE03-9AED74EEA4D2}">
  <ds:schemaRefs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B6FB0BE-5707-4C13-B537-5BDFD9C771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E12765-54F9-4F00-AFFE-E40A6A175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7175</TotalTime>
  <Words>844</Words>
  <Application>Microsoft Office PowerPoint</Application>
  <PresentationFormat>Широкоэкранный</PresentationFormat>
  <Paragraphs>143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Специальное оформление</vt:lpstr>
      <vt:lpstr>1_Специальное оформление</vt:lpstr>
      <vt:lpstr>16_Custom Design</vt:lpstr>
      <vt:lpstr>17_Custom Design</vt:lpstr>
      <vt:lpstr>Программа добровольного страхования жилья для управляющей компании</vt:lpstr>
      <vt:lpstr>Условия программы</vt:lpstr>
      <vt:lpstr>Варианты реализации программы</vt:lpstr>
      <vt:lpstr>Варианты реализации программы</vt:lpstr>
      <vt:lpstr>Стоимость программы страхования</vt:lpstr>
      <vt:lpstr>Механика запуска проекта</vt:lpstr>
      <vt:lpstr>Преимущества сотрудничества</vt:lpstr>
      <vt:lpstr>Маркетинговые активности</vt:lpstr>
      <vt:lpstr>Примеры реализации через ЕПД</vt:lpstr>
      <vt:lpstr>Дополнительные виды страхования к реализации  </vt:lpstr>
      <vt:lpstr>Презентация PowerPoint</vt:lpstr>
    </vt:vector>
  </TitlesOfParts>
  <Company>arctica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nataliy ponomareva</dc:creator>
  <cp:lastModifiedBy>Андронаки Кристина Игоревна</cp:lastModifiedBy>
  <cp:revision>269</cp:revision>
  <cp:lastPrinted>2018-11-08T12:33:43Z</cp:lastPrinted>
  <dcterms:created xsi:type="dcterms:W3CDTF">2017-01-18T08:29:47Z</dcterms:created>
  <dcterms:modified xsi:type="dcterms:W3CDTF">2022-08-23T10:30:23Z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0x010100450B8D614982FB46BCBB002E31D16E05</vt:lpwstr>
  </property>
</Properties>
</file>