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6" r:id="rId3"/>
    <p:sldId id="303" r:id="rId4"/>
    <p:sldId id="311" r:id="rId5"/>
    <p:sldId id="316" r:id="rId6"/>
    <p:sldId id="305" r:id="rId7"/>
    <p:sldId id="312" r:id="rId8"/>
    <p:sldId id="313" r:id="rId9"/>
    <p:sldId id="317" r:id="rId10"/>
    <p:sldId id="304" r:id="rId11"/>
    <p:sldId id="314" r:id="rId12"/>
    <p:sldId id="315" r:id="rId13"/>
    <p:sldId id="318" r:id="rId14"/>
    <p:sldId id="282" r:id="rId15"/>
  </p:sldIdLst>
  <p:sldSz cx="106934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87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FF-460F-91BE-7627414FBD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0.36399999999999999</c:v>
                </c:pt>
                <c:pt idx="1">
                  <c:v>9.0999999999999998E-2</c:v>
                </c:pt>
                <c:pt idx="2">
                  <c:v>9.0999999999999998E-2</c:v>
                </c:pt>
                <c:pt idx="3">
                  <c:v>0</c:v>
                </c:pt>
                <c:pt idx="4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0.36399999999999999</c:v>
                </c:pt>
                <c:pt idx="1">
                  <c:v>0.27300000000000002</c:v>
                </c:pt>
                <c:pt idx="2">
                  <c:v>0.36399999999999999</c:v>
                </c:pt>
                <c:pt idx="3">
                  <c:v>0.182</c:v>
                </c:pt>
                <c:pt idx="4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0.27300000000000002</c:v>
                </c:pt>
                <c:pt idx="1">
                  <c:v>0.63600000000000001</c:v>
                </c:pt>
                <c:pt idx="2">
                  <c:v>0.54500000000000004</c:v>
                </c:pt>
                <c:pt idx="3">
                  <c:v>0.81799999999999995</c:v>
                </c:pt>
                <c:pt idx="4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46236908863678"/>
          <c:y val="2.9394300661824146E-2"/>
          <c:w val="0.48204524069447835"/>
          <c:h val="0.893895201427759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Площадь в управлении</c:v>
                </c:pt>
                <c:pt idx="1">
                  <c:v>Кол-во договоров, кол-во заказчиков</c:v>
                </c:pt>
                <c:pt idx="2">
                  <c:v>Упоминания в СМИ</c:v>
                </c:pt>
                <c:pt idx="3">
                  <c:v>Отзывы о компании/благодарственные письма</c:v>
                </c:pt>
                <c:pt idx="4">
                  <c:v>Объединение Юр. лиц одного бренда в группу компаний при необходимости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9.0999999999999998E-2</c:v>
                </c:pt>
                <c:pt idx="1">
                  <c:v>9.0999999999999998E-2</c:v>
                </c:pt>
                <c:pt idx="2">
                  <c:v>0.182</c:v>
                </c:pt>
                <c:pt idx="3">
                  <c:v>0.182</c:v>
                </c:pt>
                <c:pt idx="4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B-4D62-8F36-38F9CC75D65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6B-4D62-8F36-38F9CC75D6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Площадь в управлении</c:v>
                </c:pt>
                <c:pt idx="1">
                  <c:v>Кол-во договоров, кол-во заказчиков</c:v>
                </c:pt>
                <c:pt idx="2">
                  <c:v>Упоминания в СМИ</c:v>
                </c:pt>
                <c:pt idx="3">
                  <c:v>Отзывы о компании/благодарственные письма</c:v>
                </c:pt>
                <c:pt idx="4">
                  <c:v>Объединение Юр. лиц одного бренда в группу компаний при необходимости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0.36399999999999999</c:v>
                </c:pt>
                <c:pt idx="3">
                  <c:v>9.0999999999999998E-2</c:v>
                </c:pt>
                <c:pt idx="4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Площадь в управлении</c:v>
                </c:pt>
                <c:pt idx="1">
                  <c:v>Кол-во договоров, кол-во заказчиков</c:v>
                </c:pt>
                <c:pt idx="2">
                  <c:v>Упоминания в СМИ</c:v>
                </c:pt>
                <c:pt idx="3">
                  <c:v>Отзывы о компании/благодарственные письма</c:v>
                </c:pt>
                <c:pt idx="4">
                  <c:v>Объединение Юр. лиц одного бренда в группу компаний при необходимости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0.90900000000000003</c:v>
                </c:pt>
                <c:pt idx="1">
                  <c:v>0.90900000000000003</c:v>
                </c:pt>
                <c:pt idx="2">
                  <c:v>0.45500000000000002</c:v>
                </c:pt>
                <c:pt idx="3">
                  <c:v>0.72699999999999998</c:v>
                </c:pt>
                <c:pt idx="4">
                  <c:v>0.54500000000000004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46236908863678"/>
          <c:y val="2.9394300661824146E-2"/>
          <c:w val="0.49677104790351473"/>
          <c:h val="0.893895201427759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E2-4B27-AE52-AE7E00DB1F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Выручка и ее динамика</c:v>
                </c:pt>
                <c:pt idx="1">
                  <c:v>Штат сотрудников </c:v>
                </c:pt>
                <c:pt idx="2">
                  <c:v>Площадь в управлении</c:v>
                </c:pt>
                <c:pt idx="3">
                  <c:v>Кол-во договоров, кол-во заказчиков</c:v>
                </c:pt>
                <c:pt idx="4">
                  <c:v>Отзывы о компании/благодарственные письма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9.0999999999999998E-2</c:v>
                </c:pt>
                <c:pt idx="1">
                  <c:v>0</c:v>
                </c:pt>
                <c:pt idx="2">
                  <c:v>9.0999999999999998E-2</c:v>
                </c:pt>
                <c:pt idx="3">
                  <c:v>9.0999999999999998E-2</c:v>
                </c:pt>
                <c:pt idx="4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E2-4B27-AE52-AE7E00DB1F7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CE2-4B27-AE52-AE7E00DB1F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Выручка и ее динамика</c:v>
                </c:pt>
                <c:pt idx="1">
                  <c:v>Штат сотрудников </c:v>
                </c:pt>
                <c:pt idx="2">
                  <c:v>Площадь в управлении</c:v>
                </c:pt>
                <c:pt idx="3">
                  <c:v>Кол-во договоров, кол-во заказчиков</c:v>
                </c:pt>
                <c:pt idx="4">
                  <c:v>Отзывы о компании/благодарственные письма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0.27300000000000002</c:v>
                </c:pt>
                <c:pt idx="1">
                  <c:v>0.182</c:v>
                </c:pt>
                <c:pt idx="2">
                  <c:v>0</c:v>
                </c:pt>
                <c:pt idx="3">
                  <c:v>0</c:v>
                </c:pt>
                <c:pt idx="4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Выручка и ее динамика</c:v>
                </c:pt>
                <c:pt idx="1">
                  <c:v>Штат сотрудников </c:v>
                </c:pt>
                <c:pt idx="2">
                  <c:v>Площадь в управлении</c:v>
                </c:pt>
                <c:pt idx="3">
                  <c:v>Кол-во договоров, кол-во заказчиков</c:v>
                </c:pt>
                <c:pt idx="4">
                  <c:v>Отзывы о компании/благодарственные письма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0.63600000000000001</c:v>
                </c:pt>
                <c:pt idx="1">
                  <c:v>0.81799999999999995</c:v>
                </c:pt>
                <c:pt idx="2">
                  <c:v>0.90900000000000003</c:v>
                </c:pt>
                <c:pt idx="3">
                  <c:v>0.90900000000000003</c:v>
                </c:pt>
                <c:pt idx="4">
                  <c:v>0.72699999999999998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34286877663134E-2"/>
          <c:y val="3.1271286222096288E-2"/>
          <c:w val="0.83142873762534575"/>
          <c:h val="0.789230504644073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86-409B-82FD-D33DF147291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FF-460F-91BE-7627414FBD0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86-409B-82FD-D33DF14729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Срок работы на рынке</c:v>
                </c:pt>
                <c:pt idx="5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0.27300000000000002</c:v>
                </c:pt>
                <c:pt idx="1">
                  <c:v>0</c:v>
                </c:pt>
                <c:pt idx="2">
                  <c:v>9.0999999999999998E-2</c:v>
                </c:pt>
                <c:pt idx="3">
                  <c:v>0</c:v>
                </c:pt>
                <c:pt idx="4">
                  <c:v>0</c:v>
                </c:pt>
                <c:pt idx="5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Срок работы на рынке</c:v>
                </c:pt>
                <c:pt idx="5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0.36399999999999999</c:v>
                </c:pt>
                <c:pt idx="1">
                  <c:v>0.36399999999999999</c:v>
                </c:pt>
                <c:pt idx="2">
                  <c:v>0.36399999999999999</c:v>
                </c:pt>
                <c:pt idx="3">
                  <c:v>9.0999999999999998E-2</c:v>
                </c:pt>
                <c:pt idx="4">
                  <c:v>0.27300000000000002</c:v>
                </c:pt>
                <c:pt idx="5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Срок работы на рынке</c:v>
                </c:pt>
                <c:pt idx="5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0.36399999999999999</c:v>
                </c:pt>
                <c:pt idx="1">
                  <c:v>0.63600000000000001</c:v>
                </c:pt>
                <c:pt idx="2">
                  <c:v>0.54500000000000004</c:v>
                </c:pt>
                <c:pt idx="3">
                  <c:v>0.90900000000000003</c:v>
                </c:pt>
                <c:pt idx="4">
                  <c:v>0.72699999999999998</c:v>
                </c:pt>
                <c:pt idx="5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121906879947376"/>
          <c:y val="0.30574133604566067"/>
          <c:w val="0.11141802759600811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46236908863678"/>
          <c:y val="2.9394300661824146E-2"/>
          <c:w val="0.48940814429899648"/>
          <c:h val="0.893895201427759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Площадь в обслуживании</c:v>
                </c:pt>
                <c:pt idx="1">
                  <c:v>Отзывы о компании/благодарственные письма</c:v>
                </c:pt>
                <c:pt idx="2">
                  <c:v>Объединение Юр. лиц одного бренда в группу компаний при необходимости</c:v>
                </c:pt>
                <c:pt idx="3">
                  <c:v>Сегмент обслуживания: торговый, офисный, складской</c:v>
                </c:pt>
                <c:pt idx="4">
                  <c:v>Лицензия СРО</c:v>
                </c:pt>
                <c:pt idx="5">
                  <c:v>Упоминания в СМИ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9.0999999999999998E-2</c:v>
                </c:pt>
                <c:pt idx="1">
                  <c:v>0.182</c:v>
                </c:pt>
                <c:pt idx="2">
                  <c:v>0.36399999999999999</c:v>
                </c:pt>
                <c:pt idx="3">
                  <c:v>0.182</c:v>
                </c:pt>
                <c:pt idx="4">
                  <c:v>0.182</c:v>
                </c:pt>
                <c:pt idx="5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Площадь в обслуживании</c:v>
                </c:pt>
                <c:pt idx="1">
                  <c:v>Отзывы о компании/благодарственные письма</c:v>
                </c:pt>
                <c:pt idx="2">
                  <c:v>Объединение Юр. лиц одного бренда в группу компаний при необходимости</c:v>
                </c:pt>
                <c:pt idx="3">
                  <c:v>Сегмент обслуживания: торговый, офисный, складской</c:v>
                </c:pt>
                <c:pt idx="4">
                  <c:v>Лицензия СРО</c:v>
                </c:pt>
                <c:pt idx="5">
                  <c:v>Упоминания в СМИ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9.0999999999999998E-2</c:v>
                </c:pt>
                <c:pt idx="1">
                  <c:v>9.0999999999999998E-2</c:v>
                </c:pt>
                <c:pt idx="2">
                  <c:v>0.182</c:v>
                </c:pt>
                <c:pt idx="3">
                  <c:v>0.182</c:v>
                </c:pt>
                <c:pt idx="4">
                  <c:v>9.0999999999999998E-2</c:v>
                </c:pt>
                <c:pt idx="5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Площадь в обслуживании</c:v>
                </c:pt>
                <c:pt idx="1">
                  <c:v>Отзывы о компании/благодарственные письма</c:v>
                </c:pt>
                <c:pt idx="2">
                  <c:v>Объединение Юр. лиц одного бренда в группу компаний при необходимости</c:v>
                </c:pt>
                <c:pt idx="3">
                  <c:v>Сегмент обслуживания: торговый, офисный, складской</c:v>
                </c:pt>
                <c:pt idx="4">
                  <c:v>Лицензия СРО</c:v>
                </c:pt>
                <c:pt idx="5">
                  <c:v>Упоминания в СМИ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0.81799999999999995</c:v>
                </c:pt>
                <c:pt idx="1">
                  <c:v>0.72699999999999998</c:v>
                </c:pt>
                <c:pt idx="2">
                  <c:v>0.45500000000000002</c:v>
                </c:pt>
                <c:pt idx="3">
                  <c:v>0.63600000000000001</c:v>
                </c:pt>
                <c:pt idx="4">
                  <c:v>0.72699999999999998</c:v>
                </c:pt>
                <c:pt idx="5">
                  <c:v>0.45500000000000002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46236908863678"/>
          <c:y val="2.9394300661824146E-2"/>
          <c:w val="0.48940814429899648"/>
          <c:h val="0.893895201427759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56-482A-8A59-95DB953E95A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E2-4B27-AE52-AE7E00DB1F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Штат сотрудников </c:v>
                </c:pt>
                <c:pt idx="1">
                  <c:v>Срок работы на рынке</c:v>
                </c:pt>
                <c:pt idx="2">
                  <c:v>Площадь в обслуживании</c:v>
                </c:pt>
                <c:pt idx="3">
                  <c:v>Отзывы о компании/благодарственные письма</c:v>
                </c:pt>
                <c:pt idx="4">
                  <c:v>Лицензия СРО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9.0999999999999998E-2</c:v>
                </c:pt>
                <c:pt idx="3">
                  <c:v>0.182</c:v>
                </c:pt>
                <c:pt idx="4">
                  <c:v>0.182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Штат сотрудников </c:v>
                </c:pt>
                <c:pt idx="1">
                  <c:v>Срок работы на рынке</c:v>
                </c:pt>
                <c:pt idx="2">
                  <c:v>Площадь в обслуживании</c:v>
                </c:pt>
                <c:pt idx="3">
                  <c:v>Отзывы о компании/благодарственные письма</c:v>
                </c:pt>
                <c:pt idx="4">
                  <c:v>Лицензия СРО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9.0999999999999998E-2</c:v>
                </c:pt>
                <c:pt idx="1">
                  <c:v>0.27300000000000002</c:v>
                </c:pt>
                <c:pt idx="2">
                  <c:v>9.0999999999999998E-2</c:v>
                </c:pt>
                <c:pt idx="3">
                  <c:v>9.0999999999999998E-2</c:v>
                </c:pt>
                <c:pt idx="4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Штат сотрудников </c:v>
                </c:pt>
                <c:pt idx="1">
                  <c:v>Срок работы на рынке</c:v>
                </c:pt>
                <c:pt idx="2">
                  <c:v>Площадь в обслуживании</c:v>
                </c:pt>
                <c:pt idx="3">
                  <c:v>Отзывы о компании/благодарственные письма</c:v>
                </c:pt>
                <c:pt idx="4">
                  <c:v>Лицензия СРО</c:v>
                </c:pt>
              </c:strCache>
            </c:strRef>
          </c:cat>
          <c:val>
            <c:numRef>
              <c:f>Лист1!$D$2:$D$6</c:f>
              <c:numCache>
                <c:formatCode>0.0%</c:formatCode>
                <c:ptCount val="5"/>
                <c:pt idx="0">
                  <c:v>0.90900000000000003</c:v>
                </c:pt>
                <c:pt idx="1">
                  <c:v>0.72699999999999998</c:v>
                </c:pt>
                <c:pt idx="2">
                  <c:v>0.81799999999999995</c:v>
                </c:pt>
                <c:pt idx="3">
                  <c:v>0.72699999999999998</c:v>
                </c:pt>
                <c:pt idx="4">
                  <c:v>0.72699999999999998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4125058048089E-2"/>
          <c:y val="3.2881638809061607E-2"/>
          <c:w val="0.93147851935680304"/>
          <c:h val="0.776912836270966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A9-4F20-B0B5-49BA509A0CA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A9-4F20-B0B5-49BA509A0CA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A9-4F20-B0B5-49BA509A0CA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FF-460F-91BE-7627414FBD0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A9-4F20-B0B5-49BA509A0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Срок работы на рынке</c:v>
                </c:pt>
                <c:pt idx="5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Срок работы на рынке</c:v>
                </c:pt>
                <c:pt idx="5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Лист1!$C$2:$C$7</c:f>
              <c:numCache>
                <c:formatCode>0.00%</c:formatCode>
                <c:ptCount val="6"/>
                <c:pt idx="0">
                  <c:v>0.45500000000000002</c:v>
                </c:pt>
                <c:pt idx="1">
                  <c:v>0.36399999999999999</c:v>
                </c:pt>
                <c:pt idx="2">
                  <c:v>0.45500000000000002</c:v>
                </c:pt>
                <c:pt idx="3">
                  <c:v>0.36399999999999999</c:v>
                </c:pt>
                <c:pt idx="4">
                  <c:v>0.182</c:v>
                </c:pt>
                <c:pt idx="5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Основные средства</c:v>
                </c:pt>
                <c:pt idx="1">
                  <c:v>Выручка и ее динамика</c:v>
                </c:pt>
                <c:pt idx="2">
                  <c:v>Прибыль/убыток от продаж </c:v>
                </c:pt>
                <c:pt idx="3">
                  <c:v>Штат сотрудников </c:v>
                </c:pt>
                <c:pt idx="4">
                  <c:v>Срок работы на рынке</c:v>
                </c:pt>
                <c:pt idx="5">
                  <c:v>Административная территориальная принадлежность</c:v>
                </c:pt>
              </c:strCache>
            </c:strRef>
          </c:cat>
          <c:val>
            <c:numRef>
              <c:f>Лист1!$D$2:$D$7</c:f>
              <c:numCache>
                <c:formatCode>0.00%</c:formatCode>
                <c:ptCount val="6"/>
                <c:pt idx="0">
                  <c:v>0.54500000000000004</c:v>
                </c:pt>
                <c:pt idx="1">
                  <c:v>0.63600000000000001</c:v>
                </c:pt>
                <c:pt idx="2">
                  <c:v>0.54500000000000004</c:v>
                </c:pt>
                <c:pt idx="3">
                  <c:v>0.63600000000000001</c:v>
                </c:pt>
                <c:pt idx="4">
                  <c:v>0.81799999999999995</c:v>
                </c:pt>
                <c:pt idx="5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4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4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40" baseline="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46236908863678"/>
          <c:y val="2.9394300661824146E-2"/>
          <c:w val="0.49677104790351473"/>
          <c:h val="0.893895201427759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Площадь в обслуживании- здания</c:v>
                </c:pt>
                <c:pt idx="1">
                  <c:v>Площадь в обслуживании- территория</c:v>
                </c:pt>
                <c:pt idx="2">
                  <c:v>Отзывы о компании/благодарственные письма</c:v>
                </c:pt>
                <c:pt idx="3">
                  <c:v>Объединение Юр. лиц одного бренда в группу компаний при необходимости</c:v>
                </c:pt>
                <c:pt idx="4">
                  <c:v>Сегмент обслуживания: торговый, офисный, складской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9.0999999999999998E-2</c:v>
                </c:pt>
                <c:pt idx="1">
                  <c:v>9.0999999999999998E-2</c:v>
                </c:pt>
                <c:pt idx="2">
                  <c:v>0.182</c:v>
                </c:pt>
                <c:pt idx="3">
                  <c:v>0.36399999999999999</c:v>
                </c:pt>
                <c:pt idx="4">
                  <c:v>9.0999999999999998E-2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B-4D62-8F36-38F9CC75D6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Площадь в обслуживании- здания</c:v>
                </c:pt>
                <c:pt idx="1">
                  <c:v>Площадь в обслуживании- территория</c:v>
                </c:pt>
                <c:pt idx="2">
                  <c:v>Отзывы о компании/благодарственные письма</c:v>
                </c:pt>
                <c:pt idx="3">
                  <c:v>Объединение Юр. лиц одного бренда в группу компаний при необходимости</c:v>
                </c:pt>
                <c:pt idx="4">
                  <c:v>Сегмент обслуживания: торговый, офисный, складской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0">
                  <c:v>0</c:v>
                </c:pt>
                <c:pt idx="1">
                  <c:v>9.0999999999999998E-2</c:v>
                </c:pt>
                <c:pt idx="2">
                  <c:v>9.0999999999999998E-2</c:v>
                </c:pt>
                <c:pt idx="3">
                  <c:v>0.27300000000000002</c:v>
                </c:pt>
                <c:pt idx="4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Площадь в обслуживании- здания</c:v>
                </c:pt>
                <c:pt idx="1">
                  <c:v>Площадь в обслуживании- территория</c:v>
                </c:pt>
                <c:pt idx="2">
                  <c:v>Отзывы о компании/благодарственные письма</c:v>
                </c:pt>
                <c:pt idx="3">
                  <c:v>Объединение Юр. лиц одного бренда в группу компаний при необходимости</c:v>
                </c:pt>
                <c:pt idx="4">
                  <c:v>Сегмент обслуживания: торговый, офисный, складской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0.90900000000000003</c:v>
                </c:pt>
                <c:pt idx="1">
                  <c:v>0.81799999999999995</c:v>
                </c:pt>
                <c:pt idx="2">
                  <c:v>0.72699999999999998</c:v>
                </c:pt>
                <c:pt idx="3">
                  <c:v>0.36399999999999999</c:v>
                </c:pt>
                <c:pt idx="4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046236908863678"/>
          <c:y val="2.9394300661824146E-2"/>
          <c:w val="0.48940814429899648"/>
          <c:h val="0.893895201427759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важно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FF-460F-91BE-7627414FBD0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EC-47D8-84D4-9214ADCACA3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EC-47D8-84D4-9214ADCACA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Площадь в обслуживании- здания</c:v>
                </c:pt>
                <c:pt idx="1">
                  <c:v>Площадь в обслуживании- территория</c:v>
                </c:pt>
                <c:pt idx="2">
                  <c:v>Отзывы о компании/благодарственные письма</c:v>
                </c:pt>
                <c:pt idx="3">
                  <c:v>Срок работы на рынке</c:v>
                </c:pt>
                <c:pt idx="4">
                  <c:v>Штат сотрудников </c:v>
                </c:pt>
                <c:pt idx="5">
                  <c:v>Выручка и ее динамика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9.0999999999999998E-2</c:v>
                </c:pt>
                <c:pt idx="1">
                  <c:v>9.0999999999999998E-2</c:v>
                </c:pt>
                <c:pt idx="2">
                  <c:v>0.182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F-460F-91BE-7627414FBD0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Важно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6B-4D62-8F36-38F9CC75D6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Площадь в обслуживании- здания</c:v>
                </c:pt>
                <c:pt idx="1">
                  <c:v>Площадь в обслуживании- территория</c:v>
                </c:pt>
                <c:pt idx="2">
                  <c:v>Отзывы о компании/благодарственные письма</c:v>
                </c:pt>
                <c:pt idx="3">
                  <c:v>Срок работы на рынке</c:v>
                </c:pt>
                <c:pt idx="4">
                  <c:v>Штат сотрудников </c:v>
                </c:pt>
                <c:pt idx="5">
                  <c:v>Выручка и ее динамика</c:v>
                </c:pt>
              </c:strCache>
            </c:strRef>
          </c:cat>
          <c:val>
            <c:numRef>
              <c:f>Лист1!$C$2:$C$7</c:f>
              <c:numCache>
                <c:formatCode>0.0%</c:formatCode>
                <c:ptCount val="6"/>
                <c:pt idx="0">
                  <c:v>0</c:v>
                </c:pt>
                <c:pt idx="1">
                  <c:v>9.0999999999999998E-2</c:v>
                </c:pt>
                <c:pt idx="2">
                  <c:v>9.0999999999999998E-2</c:v>
                </c:pt>
                <c:pt idx="3">
                  <c:v>0.182</c:v>
                </c:pt>
                <c:pt idx="4">
                  <c:v>0.36399999999999999</c:v>
                </c:pt>
                <c:pt idx="5">
                  <c:v>0.36399999999999999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F-460F-91BE-7627414FBD0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Очень важно</c:v>
                </c:pt>
              </c:strCache>
            </c:strRef>
          </c:tx>
          <c:spPr>
            <a:solidFill>
              <a:srgbClr val="A018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Площадь в обслуживании- здания</c:v>
                </c:pt>
                <c:pt idx="1">
                  <c:v>Площадь в обслуживании- территория</c:v>
                </c:pt>
                <c:pt idx="2">
                  <c:v>Отзывы о компании/благодарственные письма</c:v>
                </c:pt>
                <c:pt idx="3">
                  <c:v>Срок работы на рынке</c:v>
                </c:pt>
                <c:pt idx="4">
                  <c:v>Штат сотрудников </c:v>
                </c:pt>
                <c:pt idx="5">
                  <c:v>Выручка и ее динамика</c:v>
                </c:pt>
              </c:strCache>
            </c:strRef>
          </c:cat>
          <c:val>
            <c:numRef>
              <c:f>Лист1!$D$2:$D$7</c:f>
              <c:numCache>
                <c:formatCode>0.0%</c:formatCode>
                <c:ptCount val="6"/>
                <c:pt idx="0">
                  <c:v>0.90900000000000003</c:v>
                </c:pt>
                <c:pt idx="1">
                  <c:v>0.81799999999999995</c:v>
                </c:pt>
                <c:pt idx="2">
                  <c:v>0.72699999999999998</c:v>
                </c:pt>
                <c:pt idx="3">
                  <c:v>0.81799999999999995</c:v>
                </c:pt>
                <c:pt idx="4">
                  <c:v>0.63600000000000001</c:v>
                </c:pt>
                <c:pt idx="5">
                  <c:v>0.63600000000000001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F-460F-91BE-7627414FB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183927967"/>
        <c:axId val="183928383"/>
      </c:barChart>
      <c:catAx>
        <c:axId val="183927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8383"/>
        <c:crosses val="autoZero"/>
        <c:auto val="1"/>
        <c:lblAlgn val="ctr"/>
        <c:lblOffset val="100"/>
        <c:noMultiLvlLbl val="0"/>
      </c:catAx>
      <c:valAx>
        <c:axId val="183928383"/>
        <c:scaling>
          <c:orientation val="minMax"/>
          <c:max val="1"/>
        </c:scaling>
        <c:delete val="0"/>
        <c:axPos val="b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3927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7508331579570864"/>
          <c:y val="0.30574133604566067"/>
          <c:w val="0.11755378059977324"/>
          <c:h val="0.33507314488718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DC0DC-2D34-4F3C-A46D-0671502A3058}" type="datetimeFigureOut">
              <a:rPr lang="ru-RU" smtClean="0"/>
              <a:t>11.09.2020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FD248-03BA-4811-BD8C-70F4651B8A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22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FD248-03BA-4811-BD8C-70F4651B8A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37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FD248-03BA-4811-BD8C-70F4651B8A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47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FD248-03BA-4811-BD8C-70F4651B8A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72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FD248-03BA-4811-BD8C-70F4651B8A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50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FD248-03BA-4811-BD8C-70F4651B8A2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6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3059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59001" y="642557"/>
            <a:ext cx="167640" cy="133985"/>
          </a:xfrm>
          <a:custGeom>
            <a:avLst/>
            <a:gdLst/>
            <a:ahLst/>
            <a:cxnLst/>
            <a:rect l="l" t="t" r="r" b="b"/>
            <a:pathLst>
              <a:path w="167640" h="133984">
                <a:moveTo>
                  <a:pt x="0" y="0"/>
                </a:moveTo>
                <a:lnTo>
                  <a:pt x="0" y="133807"/>
                </a:lnTo>
                <a:lnTo>
                  <a:pt x="167259" y="66903"/>
                </a:lnTo>
                <a:lnTo>
                  <a:pt x="0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6" y="643082"/>
            <a:ext cx="334645" cy="133985"/>
          </a:xfrm>
          <a:custGeom>
            <a:avLst/>
            <a:gdLst/>
            <a:ahLst/>
            <a:cxnLst/>
            <a:rect l="l" t="t" r="r" b="b"/>
            <a:pathLst>
              <a:path w="334645" h="133984">
                <a:moveTo>
                  <a:pt x="167259" y="0"/>
                </a:moveTo>
                <a:lnTo>
                  <a:pt x="0" y="66903"/>
                </a:lnTo>
                <a:lnTo>
                  <a:pt x="167259" y="133807"/>
                </a:lnTo>
                <a:lnTo>
                  <a:pt x="334518" y="66903"/>
                </a:lnTo>
                <a:lnTo>
                  <a:pt x="167259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24471" y="342005"/>
            <a:ext cx="334645" cy="133985"/>
          </a:xfrm>
          <a:custGeom>
            <a:avLst/>
            <a:gdLst/>
            <a:ahLst/>
            <a:cxnLst/>
            <a:rect l="l" t="t" r="r" b="b"/>
            <a:pathLst>
              <a:path w="334644" h="133984">
                <a:moveTo>
                  <a:pt x="167259" y="0"/>
                </a:moveTo>
                <a:lnTo>
                  <a:pt x="0" y="66903"/>
                </a:lnTo>
                <a:lnTo>
                  <a:pt x="167259" y="133807"/>
                </a:lnTo>
                <a:lnTo>
                  <a:pt x="334518" y="66903"/>
                </a:lnTo>
                <a:lnTo>
                  <a:pt x="167259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57200" y="709984"/>
            <a:ext cx="167640" cy="301625"/>
          </a:xfrm>
          <a:custGeom>
            <a:avLst/>
            <a:gdLst/>
            <a:ahLst/>
            <a:cxnLst/>
            <a:rect l="l" t="t" r="r" b="b"/>
            <a:pathLst>
              <a:path w="167640" h="301625">
                <a:moveTo>
                  <a:pt x="0" y="0"/>
                </a:moveTo>
                <a:lnTo>
                  <a:pt x="0" y="234175"/>
                </a:lnTo>
                <a:lnTo>
                  <a:pt x="167259" y="301078"/>
                </a:lnTo>
                <a:lnTo>
                  <a:pt x="167259" y="66916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24465" y="408906"/>
            <a:ext cx="167640" cy="301625"/>
          </a:xfrm>
          <a:custGeom>
            <a:avLst/>
            <a:gdLst/>
            <a:ahLst/>
            <a:cxnLst/>
            <a:rect l="l" t="t" r="r" b="b"/>
            <a:pathLst>
              <a:path w="167640" h="301625">
                <a:moveTo>
                  <a:pt x="0" y="0"/>
                </a:moveTo>
                <a:lnTo>
                  <a:pt x="0" y="234175"/>
                </a:lnTo>
                <a:lnTo>
                  <a:pt x="167259" y="301078"/>
                </a:lnTo>
                <a:lnTo>
                  <a:pt x="167259" y="66916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expert@acon.pro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003" cy="238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329" y="2907951"/>
            <a:ext cx="593725" cy="474980"/>
          </a:xfrm>
          <a:custGeom>
            <a:avLst/>
            <a:gdLst/>
            <a:ahLst/>
            <a:cxnLst/>
            <a:rect l="l" t="t" r="r" b="b"/>
            <a:pathLst>
              <a:path w="593725" h="474979">
                <a:moveTo>
                  <a:pt x="0" y="0"/>
                </a:moveTo>
                <a:lnTo>
                  <a:pt x="0" y="474725"/>
                </a:lnTo>
                <a:lnTo>
                  <a:pt x="593394" y="237362"/>
                </a:lnTo>
                <a:lnTo>
                  <a:pt x="0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7152" y="2909826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79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0545" y="1841719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80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7154" y="3147188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4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0547" y="2079081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5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58144" y="3524302"/>
            <a:ext cx="693675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Предложения по критериям в рейтинг компаний обслуживающих коммерческую недвижимость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704054" y="6330645"/>
            <a:ext cx="3547646" cy="818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600"/>
              </a:lnSpc>
            </a:pPr>
            <a:r>
              <a:rPr sz="1400" spc="-100" dirty="0">
                <a:solidFill>
                  <a:srgbClr val="6D6E71"/>
                </a:solidFill>
                <a:latin typeface="+mj-lt"/>
                <a:cs typeface="Calibri"/>
              </a:rPr>
              <a:t>АССОЦИАЦИЯ КОМПАНИЙ,  ОБСЛУЖИВАЮЩИХ  НЕДВИЖИМОСТЬ  (АКОН</a:t>
            </a:r>
            <a:r>
              <a:rPr sz="1400" dirty="0">
                <a:solidFill>
                  <a:srgbClr val="6D6E71"/>
                </a:solidFill>
                <a:latin typeface="+mj-lt"/>
                <a:cs typeface="Calibri"/>
              </a:rPr>
              <a:t>)</a:t>
            </a:r>
            <a:endParaRPr sz="1400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250" dirty="0">
              <a:latin typeface="+mj-lt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СЕНТЯБРЬ   </a:t>
            </a:r>
            <a:r>
              <a:rPr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endParaRPr sz="1400" dirty="0">
              <a:latin typeface="+mj-lt"/>
              <a:cs typeface="Palatino Linotyp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30030" y="5562005"/>
            <a:ext cx="1031939" cy="60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003" cy="238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329" y="2907951"/>
            <a:ext cx="593725" cy="474980"/>
          </a:xfrm>
          <a:custGeom>
            <a:avLst/>
            <a:gdLst/>
            <a:ahLst/>
            <a:cxnLst/>
            <a:rect l="l" t="t" r="r" b="b"/>
            <a:pathLst>
              <a:path w="593725" h="474979">
                <a:moveTo>
                  <a:pt x="0" y="0"/>
                </a:moveTo>
                <a:lnTo>
                  <a:pt x="0" y="474725"/>
                </a:lnTo>
                <a:lnTo>
                  <a:pt x="593394" y="237362"/>
                </a:lnTo>
                <a:lnTo>
                  <a:pt x="0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7152" y="2909826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79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0545" y="1841719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80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7154" y="3147188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4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0547" y="2079081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5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58144" y="3524302"/>
            <a:ext cx="693675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Предложения по критериям </a:t>
            </a:r>
          </a:p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в </a:t>
            </a:r>
            <a:r>
              <a:rPr lang="ru-RU" sz="2650" b="1" spc="-100" dirty="0">
                <a:solidFill>
                  <a:srgbClr val="231F20"/>
                </a:solidFill>
                <a:latin typeface="+mj-lt"/>
                <a:cs typeface="Palatino Linotype"/>
              </a:rPr>
              <a:t>рейтинг </a:t>
            </a:r>
            <a:r>
              <a:rPr lang="ru-RU" sz="2650" b="1" spc="-100" dirty="0" err="1">
                <a:solidFill>
                  <a:srgbClr val="231F20"/>
                </a:solidFill>
                <a:latin typeface="+mj-lt"/>
                <a:cs typeface="Palatino Linotype"/>
              </a:rPr>
              <a:t>К</a:t>
            </a:r>
            <a:r>
              <a:rPr lang="ru-RU" sz="2650" b="1" spc="-100" dirty="0" err="1" smtClean="0">
                <a:solidFill>
                  <a:srgbClr val="231F20"/>
                </a:solidFill>
                <a:latin typeface="+mj-lt"/>
                <a:cs typeface="Palatino Linotype"/>
              </a:rPr>
              <a:t>лининговых</a:t>
            </a: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/уборочных компаний 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704054" y="6330645"/>
            <a:ext cx="3547646" cy="818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600"/>
              </a:lnSpc>
            </a:pPr>
            <a:r>
              <a:rPr sz="1400" spc="-100" dirty="0">
                <a:solidFill>
                  <a:srgbClr val="6D6E71"/>
                </a:solidFill>
                <a:latin typeface="+mj-lt"/>
                <a:cs typeface="Calibri"/>
              </a:rPr>
              <a:t>АССОЦИАЦИЯ КОМПАНИЙ,  ОБСЛУЖИВАЮЩИХ  НЕДВИЖИМОСТЬ  (АКОН</a:t>
            </a:r>
            <a:r>
              <a:rPr sz="1400" dirty="0">
                <a:solidFill>
                  <a:srgbClr val="6D6E71"/>
                </a:solidFill>
                <a:latin typeface="+mj-lt"/>
                <a:cs typeface="Calibri"/>
              </a:rPr>
              <a:t>)</a:t>
            </a:r>
            <a:endParaRPr sz="1400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250" dirty="0">
              <a:latin typeface="+mj-lt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СЕНТЯБРЬ   </a:t>
            </a:r>
            <a:r>
              <a:rPr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endParaRPr sz="1400" dirty="0">
              <a:latin typeface="+mj-lt"/>
              <a:cs typeface="Palatino Linotyp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30030" y="5562005"/>
            <a:ext cx="1031939" cy="60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07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Важность критериев при составлении рейтинга </a:t>
            </a:r>
            <a:r>
              <a:rPr lang="ru-RU" sz="2400" dirty="0" err="1"/>
              <a:t>К</a:t>
            </a:r>
            <a:r>
              <a:rPr lang="ru-RU" sz="2400" dirty="0" err="1" smtClean="0"/>
              <a:t>лининговых</a:t>
            </a:r>
            <a:r>
              <a:rPr lang="ru-RU" sz="2400" dirty="0" smtClean="0"/>
              <a:t> компаний (данные из базы ФНС)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828" y="6379183"/>
            <a:ext cx="9624060" cy="1107996"/>
          </a:xfrm>
        </p:spPr>
        <p:txBody>
          <a:bodyPr/>
          <a:lstStyle/>
          <a:p>
            <a:r>
              <a:rPr lang="ru-RU" dirty="0" smtClean="0"/>
              <a:t>Наиболее важные критерии: «Выручка и ее динамика», «Срок работы на рынке» и «Штат сотрудников», </a:t>
            </a:r>
          </a:p>
          <a:p>
            <a:r>
              <a:rPr lang="ru-RU" dirty="0" smtClean="0"/>
              <a:t>Наименее важными критерии: «Основные средства», «Прибыль/убыток от </a:t>
            </a:r>
            <a:r>
              <a:rPr lang="ru-RU" dirty="0"/>
              <a:t>продаж</a:t>
            </a:r>
            <a:r>
              <a:rPr lang="ru-RU" dirty="0" smtClean="0"/>
              <a:t>», </a:t>
            </a:r>
            <a:r>
              <a:rPr lang="ru-RU" dirty="0"/>
              <a:t>«Административная территориальная принадлежность</a:t>
            </a:r>
            <a:r>
              <a:rPr lang="ru-RU" dirty="0" smtClean="0"/>
              <a:t>» </a:t>
            </a:r>
            <a:r>
              <a:rPr lang="ru-RU" dirty="0"/>
              <a:t>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51583991"/>
              </p:ext>
            </p:extLst>
          </p:nvPr>
        </p:nvGraphicFramePr>
        <p:xfrm>
          <a:off x="184811" y="1114344"/>
          <a:ext cx="10349178" cy="526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43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Важность критериев при составлении рейтинга </a:t>
            </a:r>
            <a:r>
              <a:rPr lang="ru-RU" sz="2400" dirty="0" err="1"/>
              <a:t>К</a:t>
            </a:r>
            <a:r>
              <a:rPr lang="ru-RU" sz="2400" dirty="0" err="1" smtClean="0"/>
              <a:t>лининговых</a:t>
            </a:r>
            <a:r>
              <a:rPr lang="ru-RU" sz="2400" dirty="0" smtClean="0"/>
              <a:t> компаний (данные от участников рейтинга)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3302" y="6134383"/>
            <a:ext cx="9786397" cy="1107996"/>
          </a:xfrm>
        </p:spPr>
        <p:txBody>
          <a:bodyPr/>
          <a:lstStyle/>
          <a:p>
            <a:r>
              <a:rPr lang="ru-RU" dirty="0" smtClean="0"/>
              <a:t>Наиболее важные критерии</a:t>
            </a:r>
            <a:r>
              <a:rPr lang="ru-RU" dirty="0"/>
              <a:t>: «Отзывы о компании/благодарственные письма», </a:t>
            </a:r>
            <a:r>
              <a:rPr lang="ru-RU" dirty="0" smtClean="0"/>
              <a:t>«Площадь в обслуживании- здания» </a:t>
            </a:r>
            <a:r>
              <a:rPr lang="ru-RU" dirty="0"/>
              <a:t>и «Площадь в </a:t>
            </a:r>
            <a:r>
              <a:rPr lang="ru-RU" dirty="0" smtClean="0"/>
              <a:t>обслуживании- территория», </a:t>
            </a:r>
          </a:p>
          <a:p>
            <a:r>
              <a:rPr lang="ru-RU" dirty="0" smtClean="0"/>
              <a:t>Наименее важные критерии: «</a:t>
            </a:r>
            <a:r>
              <a:rPr lang="ru-RU" dirty="0"/>
              <a:t>Объединение </a:t>
            </a:r>
            <a:r>
              <a:rPr lang="ru-RU" dirty="0" smtClean="0"/>
              <a:t>юр</a:t>
            </a:r>
            <a:r>
              <a:rPr lang="ru-RU" dirty="0"/>
              <a:t>. лиц одного бренда в группу компаний при необходимости» и </a:t>
            </a:r>
            <a:r>
              <a:rPr lang="ru-RU" dirty="0" smtClean="0"/>
              <a:t>«Сегмент обслуживания: торговый, офисный, складской».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17112092"/>
              </p:ext>
            </p:extLst>
          </p:nvPr>
        </p:nvGraphicFramePr>
        <p:xfrm>
          <a:off x="184811" y="1114345"/>
          <a:ext cx="10349178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1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Самые важные критерии по мнению опрашиваемых в</a:t>
            </a:r>
            <a:r>
              <a:rPr lang="en-US" sz="2400" dirty="0" smtClean="0"/>
              <a:t> </a:t>
            </a:r>
            <a:r>
              <a:rPr lang="ru-RU" sz="2400" dirty="0" smtClean="0"/>
              <a:t>составлении рейтинга </a:t>
            </a:r>
            <a:r>
              <a:rPr lang="ru-RU" sz="2400" dirty="0" err="1" smtClean="0"/>
              <a:t>Клининговых</a:t>
            </a:r>
            <a:r>
              <a:rPr lang="ru-RU" sz="2400" dirty="0" smtClean="0"/>
              <a:t> компаний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9572" y="5954319"/>
            <a:ext cx="9786397" cy="1107996"/>
          </a:xfrm>
        </p:spPr>
        <p:txBody>
          <a:bodyPr/>
          <a:lstStyle/>
          <a:p>
            <a:r>
              <a:rPr lang="ru-RU" dirty="0" smtClean="0"/>
              <a:t>Предложение дополнительных критериев: </a:t>
            </a:r>
            <a:r>
              <a:rPr lang="ru-RU" dirty="0"/>
              <a:t>«Наличие опыта приемки после нового строительства и запуска новых объектов в эксплуатацию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Предложение: данные</a:t>
            </a:r>
            <a:r>
              <a:rPr lang="ru-RU" dirty="0"/>
              <a:t>, </a:t>
            </a:r>
            <a:r>
              <a:rPr lang="ru-RU" dirty="0" smtClean="0"/>
              <a:t>предоставляемые </a:t>
            </a:r>
            <a:r>
              <a:rPr lang="ru-RU" dirty="0"/>
              <a:t>участниками, должны быть проверены независимой экспертной </a:t>
            </a:r>
            <a:r>
              <a:rPr lang="ru-RU" dirty="0" smtClean="0"/>
              <a:t>комиссией.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39015615"/>
              </p:ext>
            </p:extLst>
          </p:nvPr>
        </p:nvGraphicFramePr>
        <p:xfrm>
          <a:off x="188182" y="1041177"/>
          <a:ext cx="10349178" cy="4793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4686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5900" y="2877904"/>
            <a:ext cx="5172054" cy="16696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b="1" spc="-10" dirty="0">
                <a:solidFill>
                  <a:srgbClr val="231F20"/>
                </a:solidFill>
                <a:latin typeface="Trebuchet MS"/>
                <a:cs typeface="Trebuchet MS"/>
              </a:rPr>
              <a:t>СПАСИБО </a:t>
            </a:r>
            <a:r>
              <a:rPr sz="1200" b="1" spc="35" dirty="0">
                <a:solidFill>
                  <a:srgbClr val="231F20"/>
                </a:solidFill>
                <a:latin typeface="Trebuchet MS"/>
                <a:cs typeface="Trebuchet MS"/>
              </a:rPr>
              <a:t>ЗА</a:t>
            </a:r>
            <a:r>
              <a:rPr sz="1200" b="1" spc="-9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b="1" spc="-5" dirty="0">
                <a:solidFill>
                  <a:srgbClr val="231F20"/>
                </a:solidFill>
                <a:latin typeface="Trebuchet MS"/>
                <a:cs typeface="Trebuchet MS"/>
              </a:rPr>
              <a:t>ВНИМАНИЕ!</a:t>
            </a:r>
            <a:endParaRPr sz="12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62230" marR="54610" algn="ctr">
              <a:lnSpc>
                <a:spcPct val="100000"/>
              </a:lnSpc>
            </a:pP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Более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подробную </a:t>
            </a:r>
            <a:r>
              <a:rPr sz="1200" spc="-30" dirty="0" err="1">
                <a:solidFill>
                  <a:srgbClr val="231F20"/>
                </a:solidFill>
                <a:latin typeface="Calibri"/>
                <a:cs typeface="Calibri"/>
              </a:rPr>
              <a:t>информацию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 smtClean="0">
                <a:solidFill>
                  <a:srgbClr val="231F20"/>
                </a:solidFill>
                <a:latin typeface="Calibri"/>
                <a:cs typeface="Calibri"/>
              </a:rPr>
              <a:t>о</a:t>
            </a:r>
            <a:r>
              <a:rPr lang="ru-RU" sz="1200" spc="-20" dirty="0" smtClean="0">
                <a:solidFill>
                  <a:srgbClr val="231F20"/>
                </a:solidFill>
                <a:latin typeface="Calibri"/>
                <a:cs typeface="Calibri"/>
              </a:rPr>
              <a:t>б</a:t>
            </a:r>
            <a:r>
              <a:rPr sz="1200" spc="-20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5" dirty="0" err="1" smtClean="0">
                <a:solidFill>
                  <a:srgbClr val="231F20"/>
                </a:solidFill>
                <a:latin typeface="Calibri"/>
                <a:cs typeface="Calibri"/>
              </a:rPr>
              <a:t>исследовани</a:t>
            </a:r>
            <a:r>
              <a:rPr lang="ru-RU" sz="1200" spc="-5" dirty="0" smtClean="0">
                <a:solidFill>
                  <a:srgbClr val="231F20"/>
                </a:solidFill>
                <a:latin typeface="Calibri"/>
                <a:cs typeface="Calibri"/>
              </a:rPr>
              <a:t>и</a:t>
            </a:r>
            <a:r>
              <a:rPr sz="1200" spc="-5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 err="1">
                <a:solidFill>
                  <a:srgbClr val="231F20"/>
                </a:solidFill>
                <a:latin typeface="Calibri"/>
                <a:cs typeface="Calibri"/>
              </a:rPr>
              <a:t>Ассоциации</a:t>
            </a:r>
            <a:r>
              <a:rPr sz="12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mtClean="0">
                <a:solidFill>
                  <a:srgbClr val="231F20"/>
                </a:solidFill>
                <a:latin typeface="Calibri"/>
                <a:cs typeface="Calibri"/>
              </a:rPr>
              <a:t>АКОН</a:t>
            </a:r>
            <a:endParaRPr sz="1200" dirty="0">
              <a:latin typeface="Calibri"/>
              <a:cs typeface="Calibri"/>
            </a:endParaRPr>
          </a:p>
          <a:p>
            <a:pPr marR="5080" algn="ctr"/>
            <a:r>
              <a:rPr lang="ru-RU" sz="1200" b="1" spc="-100" dirty="0">
                <a:solidFill>
                  <a:srgbClr val="231F20"/>
                </a:solidFill>
                <a:cs typeface="Palatino Linotype"/>
              </a:rPr>
              <a:t>«Предложения по критериям в рейтинг компаний обслуживающих коммерческую </a:t>
            </a:r>
            <a:r>
              <a:rPr lang="ru-RU" sz="1200" b="1" spc="-100" dirty="0" smtClean="0">
                <a:solidFill>
                  <a:srgbClr val="231F20"/>
                </a:solidFill>
                <a:cs typeface="Palatino Linotype"/>
              </a:rPr>
              <a:t>недвижимость»</a:t>
            </a:r>
            <a:endParaRPr lang="ru-RU" sz="1200" b="1" spc="-100" dirty="0">
              <a:solidFill>
                <a:srgbClr val="231F20"/>
              </a:solidFill>
              <a:cs typeface="Palatino Linotype"/>
            </a:endParaRPr>
          </a:p>
          <a:p>
            <a:pPr algn="ctr">
              <a:lnSpc>
                <a:spcPct val="100000"/>
              </a:lnSpc>
            </a:pPr>
            <a:r>
              <a:rPr sz="1200" spc="20" dirty="0" smtClean="0">
                <a:solidFill>
                  <a:srgbClr val="231F20"/>
                </a:solidFill>
                <a:latin typeface="Calibri"/>
                <a:cs typeface="Calibri"/>
              </a:rPr>
              <a:t>Вы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можете 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узнать 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по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телефону: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solidFill>
                  <a:srgbClr val="231F20"/>
                </a:solidFill>
                <a:latin typeface="Trebuchet MS"/>
                <a:cs typeface="Trebuchet MS"/>
              </a:rPr>
              <a:t>+7 </a:t>
            </a:r>
            <a:r>
              <a:rPr sz="1200" spc="-20" dirty="0">
                <a:solidFill>
                  <a:srgbClr val="231F20"/>
                </a:solidFill>
                <a:latin typeface="Trebuchet MS"/>
                <a:cs typeface="Trebuchet MS"/>
              </a:rPr>
              <a:t>(495)</a:t>
            </a:r>
            <a:r>
              <a:rPr sz="1200" spc="-17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Trebuchet MS"/>
                <a:cs typeface="Trebuchet MS"/>
              </a:rPr>
              <a:t>255-27-12</a:t>
            </a:r>
            <a:endParaRPr sz="1200" dirty="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или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электронному</a:t>
            </a:r>
            <a:r>
              <a:rPr sz="1200" spc="-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адресу:</a:t>
            </a:r>
            <a:endParaRPr sz="12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1200" i="1" u="sng" spc="5" dirty="0" smtClean="0">
                <a:solidFill>
                  <a:srgbClr val="231F20"/>
                </a:solidFill>
                <a:latin typeface="Calibri"/>
                <a:cs typeface="Calibri"/>
                <a:hlinkClick r:id="rId2"/>
              </a:rPr>
              <a:t>expert</a:t>
            </a:r>
            <a:r>
              <a:rPr sz="1200" i="1" u="sng" spc="5" dirty="0" smtClean="0">
                <a:solidFill>
                  <a:srgbClr val="231F20"/>
                </a:solidFill>
                <a:latin typeface="Calibri"/>
                <a:cs typeface="Calibri"/>
                <a:hlinkClick r:id="rId2"/>
              </a:rPr>
              <a:t>@acon.pro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34771" y="1559174"/>
            <a:ext cx="1822456" cy="1072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003" cy="238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329" y="2907951"/>
            <a:ext cx="593725" cy="474980"/>
          </a:xfrm>
          <a:custGeom>
            <a:avLst/>
            <a:gdLst/>
            <a:ahLst/>
            <a:cxnLst/>
            <a:rect l="l" t="t" r="r" b="b"/>
            <a:pathLst>
              <a:path w="593725" h="474979">
                <a:moveTo>
                  <a:pt x="0" y="0"/>
                </a:moveTo>
                <a:lnTo>
                  <a:pt x="0" y="474725"/>
                </a:lnTo>
                <a:lnTo>
                  <a:pt x="593394" y="237362"/>
                </a:lnTo>
                <a:lnTo>
                  <a:pt x="0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7152" y="2909826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79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0545" y="1841719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80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7154" y="3147188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4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0547" y="2079081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5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58144" y="3524302"/>
            <a:ext cx="693675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Предложения по критериям </a:t>
            </a:r>
          </a:p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в </a:t>
            </a:r>
            <a:r>
              <a:rPr lang="ru-RU" sz="2650" b="1" spc="-100" dirty="0">
                <a:solidFill>
                  <a:srgbClr val="231F20"/>
                </a:solidFill>
                <a:latin typeface="+mj-lt"/>
                <a:cs typeface="Palatino Linotype"/>
              </a:rPr>
              <a:t>рейтинг </a:t>
            </a: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компаний </a:t>
            </a:r>
            <a:r>
              <a:rPr lang="en-US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PM</a:t>
            </a:r>
            <a:endParaRPr lang="ru-RU" sz="2650" b="1" spc="-100" dirty="0" smtClean="0">
              <a:solidFill>
                <a:srgbClr val="231F20"/>
              </a:solidFill>
              <a:latin typeface="+mj-lt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4054" y="6330645"/>
            <a:ext cx="3547646" cy="818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600"/>
              </a:lnSpc>
            </a:pPr>
            <a:r>
              <a:rPr sz="1400" spc="-100" dirty="0">
                <a:solidFill>
                  <a:srgbClr val="6D6E71"/>
                </a:solidFill>
                <a:latin typeface="+mj-lt"/>
                <a:cs typeface="Calibri"/>
              </a:rPr>
              <a:t>АССОЦИАЦИЯ КОМПАНИЙ,  ОБСЛУЖИВАЮЩИХ  НЕДВИЖИМОСТЬ  (АКОН</a:t>
            </a:r>
            <a:r>
              <a:rPr sz="1400" dirty="0">
                <a:solidFill>
                  <a:srgbClr val="6D6E71"/>
                </a:solidFill>
                <a:latin typeface="+mj-lt"/>
                <a:cs typeface="Calibri"/>
              </a:rPr>
              <a:t>)</a:t>
            </a:r>
            <a:endParaRPr sz="1400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250" dirty="0">
              <a:latin typeface="+mj-lt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СЕНТЯБРЬ   </a:t>
            </a:r>
            <a:r>
              <a:rPr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endParaRPr sz="1400" dirty="0">
              <a:latin typeface="+mj-lt"/>
              <a:cs typeface="Palatino Linotyp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30030" y="5562005"/>
            <a:ext cx="1031939" cy="60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962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Важность критериев при составлении рейтинга компаний </a:t>
            </a:r>
            <a:r>
              <a:rPr lang="en-US" sz="2400" dirty="0" smtClean="0"/>
              <a:t>PM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(данные из базы ФНС)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653" y="5939764"/>
            <a:ext cx="9624060" cy="1107996"/>
          </a:xfrm>
        </p:spPr>
        <p:txBody>
          <a:bodyPr/>
          <a:lstStyle/>
          <a:p>
            <a:r>
              <a:rPr lang="ru-RU" dirty="0" smtClean="0"/>
              <a:t>По итогам опроса, опрашиваемые сочли более важными критерии: «Выручка и ее динамика», «Прибыль/убыток от продаж» и «Штат сотрудников», наименее важными критериями опрашиваемые сочли «Основные средства» и «Административная территориальная принадлежность».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24554454"/>
              </p:ext>
            </p:extLst>
          </p:nvPr>
        </p:nvGraphicFramePr>
        <p:xfrm>
          <a:off x="184811" y="1114345"/>
          <a:ext cx="10349178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382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Важность критериев при составлении рейтинга компаний </a:t>
            </a:r>
            <a:r>
              <a:rPr lang="en-US" sz="2400" dirty="0" smtClean="0"/>
              <a:t>PM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/>
              <a:t>(</a:t>
            </a:r>
            <a:r>
              <a:rPr lang="ru-RU" sz="2400" dirty="0" smtClean="0"/>
              <a:t>данные от участников рейтинга)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3302" y="6134383"/>
            <a:ext cx="9786397" cy="1107996"/>
          </a:xfrm>
        </p:spPr>
        <p:txBody>
          <a:bodyPr/>
          <a:lstStyle/>
          <a:p>
            <a:r>
              <a:rPr lang="ru-RU" dirty="0" smtClean="0"/>
              <a:t>Наиболее важные критерии</a:t>
            </a:r>
            <a:r>
              <a:rPr lang="ru-RU" dirty="0"/>
              <a:t>: «Отзывы о компании/благодарственные письма», «Кол-во договоров, кол-во заказчиков» и «Площадь в управлении», </a:t>
            </a:r>
            <a:endParaRPr lang="ru-RU" dirty="0" smtClean="0"/>
          </a:p>
          <a:p>
            <a:r>
              <a:rPr lang="ru-RU" dirty="0" smtClean="0"/>
              <a:t>Наименее важные критерии: «</a:t>
            </a:r>
            <a:r>
              <a:rPr lang="ru-RU" dirty="0"/>
              <a:t>Объединение </a:t>
            </a:r>
            <a:r>
              <a:rPr lang="ru-RU" dirty="0" smtClean="0"/>
              <a:t>юр</a:t>
            </a:r>
            <a:r>
              <a:rPr lang="ru-RU" dirty="0"/>
              <a:t>. лиц одного бренда в группу компаний при необходимости» и «Упоминания в СМИ».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01279676"/>
              </p:ext>
            </p:extLst>
          </p:nvPr>
        </p:nvGraphicFramePr>
        <p:xfrm>
          <a:off x="184811" y="1114345"/>
          <a:ext cx="10349178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525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428625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Самые важные критерии по мнению опрашиваемых в</a:t>
            </a:r>
            <a:r>
              <a:rPr lang="en-US" sz="2400" dirty="0" smtClean="0"/>
              <a:t> </a:t>
            </a:r>
            <a:r>
              <a:rPr lang="ru-RU" sz="2400" dirty="0" smtClean="0"/>
              <a:t>составлении рейтинга </a:t>
            </a:r>
            <a:r>
              <a:rPr lang="en-US" sz="2400" dirty="0" smtClean="0"/>
              <a:t>PM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498" y="5973369"/>
            <a:ext cx="9786397" cy="1384995"/>
          </a:xfrm>
        </p:spPr>
        <p:txBody>
          <a:bodyPr/>
          <a:lstStyle/>
          <a:p>
            <a:r>
              <a:rPr lang="ru-RU" dirty="0" smtClean="0"/>
              <a:t>Опрашиваемые предложили свои варианты критериев, которых по их мнению </a:t>
            </a:r>
            <a:r>
              <a:rPr lang="ru-RU" dirty="0"/>
              <a:t>не хватает: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«</a:t>
            </a:r>
            <a:r>
              <a:rPr lang="ru-RU" dirty="0"/>
              <a:t>Наличие опыта запуска новых объектов в эксплуатацию», 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«Внедрённые </a:t>
            </a:r>
            <a:r>
              <a:rPr lang="ru-RU" dirty="0"/>
              <a:t>IT </a:t>
            </a:r>
            <a:r>
              <a:rPr lang="ru-RU" dirty="0" smtClean="0"/>
              <a:t>продукты </a:t>
            </a:r>
            <a:r>
              <a:rPr lang="ru-RU" dirty="0"/>
              <a:t>в области </a:t>
            </a:r>
            <a:r>
              <a:rPr lang="ru-RU" dirty="0" smtClean="0"/>
              <a:t>управления». </a:t>
            </a:r>
          </a:p>
          <a:p>
            <a:r>
              <a:rPr lang="ru-RU" dirty="0" smtClean="0"/>
              <a:t>Предложение:  </a:t>
            </a:r>
            <a:r>
              <a:rPr lang="ru-RU" dirty="0"/>
              <a:t>данные, </a:t>
            </a:r>
            <a:r>
              <a:rPr lang="ru-RU" dirty="0" smtClean="0"/>
              <a:t>предоставляемые </a:t>
            </a:r>
            <a:r>
              <a:rPr lang="ru-RU" dirty="0"/>
              <a:t>участниками, должны быть проверены независимой экспертной </a:t>
            </a:r>
            <a:r>
              <a:rPr lang="ru-RU" dirty="0" smtClean="0"/>
              <a:t>комиссией.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067056818"/>
              </p:ext>
            </p:extLst>
          </p:nvPr>
        </p:nvGraphicFramePr>
        <p:xfrm>
          <a:off x="184811" y="973040"/>
          <a:ext cx="10349178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49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003" cy="238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47329" y="2907951"/>
            <a:ext cx="593725" cy="474980"/>
          </a:xfrm>
          <a:custGeom>
            <a:avLst/>
            <a:gdLst/>
            <a:ahLst/>
            <a:cxnLst/>
            <a:rect l="l" t="t" r="r" b="b"/>
            <a:pathLst>
              <a:path w="593725" h="474979">
                <a:moveTo>
                  <a:pt x="0" y="0"/>
                </a:moveTo>
                <a:lnTo>
                  <a:pt x="0" y="474725"/>
                </a:lnTo>
                <a:lnTo>
                  <a:pt x="593394" y="237362"/>
                </a:lnTo>
                <a:lnTo>
                  <a:pt x="0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67152" y="2909826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79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60545" y="1841719"/>
            <a:ext cx="1186815" cy="474980"/>
          </a:xfrm>
          <a:custGeom>
            <a:avLst/>
            <a:gdLst/>
            <a:ahLst/>
            <a:cxnLst/>
            <a:rect l="l" t="t" r="r" b="b"/>
            <a:pathLst>
              <a:path w="1186814" h="474980">
                <a:moveTo>
                  <a:pt x="593394" y="0"/>
                </a:moveTo>
                <a:lnTo>
                  <a:pt x="0" y="237363"/>
                </a:lnTo>
                <a:lnTo>
                  <a:pt x="593394" y="474713"/>
                </a:lnTo>
                <a:lnTo>
                  <a:pt x="1186789" y="237363"/>
                </a:lnTo>
                <a:lnTo>
                  <a:pt x="593394" y="0"/>
                </a:lnTo>
                <a:close/>
              </a:path>
            </a:pathLst>
          </a:custGeom>
          <a:solidFill>
            <a:srgbClr val="A01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67154" y="3147188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4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0547" y="2079081"/>
            <a:ext cx="593725" cy="1068705"/>
          </a:xfrm>
          <a:custGeom>
            <a:avLst/>
            <a:gdLst/>
            <a:ahLst/>
            <a:cxnLst/>
            <a:rect l="l" t="t" r="r" b="b"/>
            <a:pathLst>
              <a:path w="593725" h="1068705">
                <a:moveTo>
                  <a:pt x="0" y="0"/>
                </a:moveTo>
                <a:lnTo>
                  <a:pt x="0" y="830745"/>
                </a:lnTo>
                <a:lnTo>
                  <a:pt x="593394" y="1068108"/>
                </a:lnTo>
                <a:lnTo>
                  <a:pt x="593394" y="23735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58144" y="3524302"/>
            <a:ext cx="6936756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Предложения по критериям </a:t>
            </a:r>
          </a:p>
          <a:p>
            <a:pPr marL="12700" marR="5080" algn="ctr">
              <a:lnSpc>
                <a:spcPts val="2980"/>
              </a:lnSpc>
            </a:pP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в </a:t>
            </a:r>
            <a:r>
              <a:rPr lang="ru-RU" sz="2650" b="1" spc="-100" dirty="0">
                <a:solidFill>
                  <a:srgbClr val="231F20"/>
                </a:solidFill>
                <a:latin typeface="+mj-lt"/>
                <a:cs typeface="Palatino Linotype"/>
              </a:rPr>
              <a:t>рейтинг </a:t>
            </a:r>
            <a:r>
              <a:rPr lang="ru-RU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компаний  </a:t>
            </a:r>
            <a:r>
              <a:rPr lang="en-US" sz="2650" b="1" spc="-100" dirty="0" smtClean="0">
                <a:solidFill>
                  <a:srgbClr val="231F20"/>
                </a:solidFill>
                <a:latin typeface="+mj-lt"/>
                <a:cs typeface="Palatino Linotype"/>
              </a:rPr>
              <a:t>FM</a:t>
            </a:r>
            <a:endParaRPr lang="ru-RU" sz="2650" b="1" spc="-100" dirty="0" smtClean="0">
              <a:solidFill>
                <a:srgbClr val="231F20"/>
              </a:solidFill>
              <a:latin typeface="+mj-lt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04054" y="6330645"/>
            <a:ext cx="3547646" cy="8181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600"/>
              </a:lnSpc>
            </a:pPr>
            <a:r>
              <a:rPr sz="1400" spc="-100" dirty="0">
                <a:solidFill>
                  <a:srgbClr val="6D6E71"/>
                </a:solidFill>
                <a:latin typeface="+mj-lt"/>
                <a:cs typeface="Calibri"/>
              </a:rPr>
              <a:t>АССОЦИАЦИЯ КОМПАНИЙ,  ОБСЛУЖИВАЮЩИХ  НЕДВИЖИМОСТЬ  (АКОН</a:t>
            </a:r>
            <a:r>
              <a:rPr sz="1400" dirty="0">
                <a:solidFill>
                  <a:srgbClr val="6D6E71"/>
                </a:solidFill>
                <a:latin typeface="+mj-lt"/>
                <a:cs typeface="Calibri"/>
              </a:rPr>
              <a:t>)</a:t>
            </a:r>
            <a:endParaRPr sz="1400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1250" dirty="0">
              <a:latin typeface="+mj-lt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СЕНТЯБРЬ   </a:t>
            </a:r>
            <a:r>
              <a:rPr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r>
              <a:rPr lang="ru-RU" sz="1400" b="1" dirty="0" smtClean="0">
                <a:solidFill>
                  <a:srgbClr val="6D6E71"/>
                </a:solidFill>
                <a:latin typeface="+mj-lt"/>
                <a:cs typeface="Palatino Linotype"/>
              </a:rPr>
              <a:t>20</a:t>
            </a:r>
            <a:endParaRPr sz="1400" dirty="0">
              <a:latin typeface="+mj-lt"/>
              <a:cs typeface="Palatino Linotyp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30030" y="5562005"/>
            <a:ext cx="1031939" cy="6071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49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Важность критериев при составлении рейтинга компаний </a:t>
            </a:r>
            <a:r>
              <a:rPr lang="en-US" sz="2400" dirty="0" smtClean="0"/>
              <a:t>FM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(данные из базы ФНС)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9653" y="6067425"/>
            <a:ext cx="9624060" cy="1384995"/>
          </a:xfrm>
        </p:spPr>
        <p:txBody>
          <a:bodyPr/>
          <a:lstStyle/>
          <a:p>
            <a:r>
              <a:rPr lang="ru-RU" dirty="0" smtClean="0"/>
              <a:t>Наиболее важные критерии: «Выручка и ее динамика», «Срок работы на рынке» и «Штат сотрудников»</a:t>
            </a:r>
          </a:p>
          <a:p>
            <a:endParaRPr lang="ru-RU" dirty="0" smtClean="0"/>
          </a:p>
          <a:p>
            <a:r>
              <a:rPr lang="ru-RU" dirty="0" smtClean="0"/>
              <a:t>Наименее важные критерии: «Основные средства», «Административная территориальная принадлежность» и «Прибыль/убыток от продаж».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17548737"/>
              </p:ext>
            </p:extLst>
          </p:nvPr>
        </p:nvGraphicFramePr>
        <p:xfrm>
          <a:off x="184811" y="1114345"/>
          <a:ext cx="10349178" cy="519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46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69930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Важность критериев при составлении рейтинга компаний </a:t>
            </a:r>
            <a:r>
              <a:rPr lang="en-US" sz="2400" dirty="0" smtClean="0"/>
              <a:t>FM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(данные от участников рейтинга)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3302" y="5991225"/>
            <a:ext cx="9786397" cy="1384995"/>
          </a:xfrm>
        </p:spPr>
        <p:txBody>
          <a:bodyPr/>
          <a:lstStyle/>
          <a:p>
            <a:r>
              <a:rPr lang="ru-RU" dirty="0" smtClean="0"/>
              <a:t>Наиболее важные критерии</a:t>
            </a:r>
            <a:r>
              <a:rPr lang="ru-RU" dirty="0"/>
              <a:t>: «Отзывы о компании/благодарственные письма», </a:t>
            </a:r>
            <a:r>
              <a:rPr lang="ru-RU" dirty="0" smtClean="0"/>
              <a:t>«Лицензия СРО», </a:t>
            </a:r>
            <a:r>
              <a:rPr lang="ru-RU" dirty="0"/>
              <a:t>«Площадь в </a:t>
            </a:r>
            <a:r>
              <a:rPr lang="ru-RU" dirty="0" smtClean="0"/>
              <a:t>обслуживании» и «Сегмент обслуживания: торговый, офисный, складской»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Наименее важные критерии: «</a:t>
            </a:r>
            <a:r>
              <a:rPr lang="ru-RU" dirty="0"/>
              <a:t>Объединение </a:t>
            </a:r>
            <a:r>
              <a:rPr lang="ru-RU" dirty="0" smtClean="0"/>
              <a:t>юр</a:t>
            </a:r>
            <a:r>
              <a:rPr lang="ru-RU" dirty="0"/>
              <a:t>. лиц одного бренда в группу компаний при необходимости» и «Упоминания в СМИ».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16368456"/>
              </p:ext>
            </p:extLst>
          </p:nvPr>
        </p:nvGraphicFramePr>
        <p:xfrm>
          <a:off x="184811" y="1114345"/>
          <a:ext cx="10349178" cy="4752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62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0031514" y="7219705"/>
            <a:ext cx="406565" cy="2392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/>
          <p:cNvSpPr txBox="1"/>
          <p:nvPr/>
        </p:nvSpPr>
        <p:spPr>
          <a:xfrm>
            <a:off x="10143713" y="504825"/>
            <a:ext cx="294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b="1" i="1" spc="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lang="ru-RU" b="1" i="1" spc="45" dirty="0" smtClean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1800" dirty="0">
              <a:latin typeface="Trebuchet MS"/>
              <a:cs typeface="Trebuchet M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1900" y="302514"/>
            <a:ext cx="9206178" cy="738664"/>
          </a:xfrm>
        </p:spPr>
        <p:txBody>
          <a:bodyPr/>
          <a:lstStyle/>
          <a:p>
            <a:pPr algn="ctr"/>
            <a:r>
              <a:rPr lang="ru-RU" sz="2400" dirty="0" smtClean="0"/>
              <a:t>Самые важные критерии по мнению опрашиваемых в</a:t>
            </a:r>
            <a:r>
              <a:rPr lang="en-US" sz="2400" dirty="0" smtClean="0"/>
              <a:t> </a:t>
            </a:r>
            <a:r>
              <a:rPr lang="ru-RU" sz="2400" dirty="0" smtClean="0"/>
              <a:t>составлении рейтинга </a:t>
            </a:r>
            <a:r>
              <a:rPr lang="en-US" sz="2400" dirty="0" smtClean="0"/>
              <a:t>FM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9573" y="5457825"/>
            <a:ext cx="9786397" cy="1938992"/>
          </a:xfrm>
        </p:spPr>
        <p:txBody>
          <a:bodyPr/>
          <a:lstStyle/>
          <a:p>
            <a:r>
              <a:rPr lang="ru-RU" dirty="0" smtClean="0"/>
              <a:t>Варианты дополнительных критериев: </a:t>
            </a:r>
            <a:r>
              <a:rPr lang="ru-RU" dirty="0"/>
              <a:t>«Наличие опыта приемки после нового строительства и запуска новых объектов в эксплуатацию», </a:t>
            </a:r>
            <a:r>
              <a:rPr lang="ru-RU" dirty="0" smtClean="0"/>
              <a:t>«количество </a:t>
            </a:r>
            <a:r>
              <a:rPr lang="ru-RU" dirty="0"/>
              <a:t>отраслей </a:t>
            </a:r>
            <a:r>
              <a:rPr lang="ru-RU" dirty="0" smtClean="0"/>
              <a:t>Заказчиков», «собственный </a:t>
            </a:r>
            <a:r>
              <a:rPr lang="ru-RU" dirty="0"/>
              <a:t>сервисный </a:t>
            </a:r>
            <a:r>
              <a:rPr lang="ru-RU" dirty="0" smtClean="0"/>
              <a:t>центр», «использование </a:t>
            </a:r>
            <a:r>
              <a:rPr lang="ru-RU" dirty="0"/>
              <a:t>современных технологий автоматизации бизнес </a:t>
            </a:r>
            <a:r>
              <a:rPr lang="ru-RU" dirty="0" smtClean="0"/>
              <a:t>процессов», «членство </a:t>
            </a:r>
            <a:r>
              <a:rPr lang="ru-RU" dirty="0"/>
              <a:t>в профильных объединениях и </a:t>
            </a:r>
            <a:r>
              <a:rPr lang="ru-RU" dirty="0" smtClean="0"/>
              <a:t>организациях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др</a:t>
            </a:r>
            <a:r>
              <a:rPr lang="ru-RU" dirty="0" smtClean="0"/>
              <a:t>». </a:t>
            </a:r>
          </a:p>
          <a:p>
            <a:endParaRPr lang="ru-RU" dirty="0" smtClean="0"/>
          </a:p>
          <a:p>
            <a:r>
              <a:rPr lang="ru-RU" dirty="0" smtClean="0"/>
              <a:t>Предложение: данные</a:t>
            </a:r>
            <a:r>
              <a:rPr lang="ru-RU" dirty="0"/>
              <a:t>, </a:t>
            </a:r>
            <a:r>
              <a:rPr lang="ru-RU" dirty="0" smtClean="0"/>
              <a:t>предоставляемые </a:t>
            </a:r>
            <a:r>
              <a:rPr lang="ru-RU" dirty="0"/>
              <a:t>участниками, должны быть проверены независимой экспертной </a:t>
            </a:r>
            <a:r>
              <a:rPr lang="ru-RU" dirty="0" smtClean="0"/>
              <a:t>комиссией.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911082870"/>
              </p:ext>
            </p:extLst>
          </p:nvPr>
        </p:nvGraphicFramePr>
        <p:xfrm>
          <a:off x="188182" y="976073"/>
          <a:ext cx="10349178" cy="4495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625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660</Words>
  <Application>Microsoft Office PowerPoint</Application>
  <PresentationFormat>Произвольный</PresentationFormat>
  <Paragraphs>72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Palatino Linotype</vt:lpstr>
      <vt:lpstr>Times New Roman</vt:lpstr>
      <vt:lpstr>Trebuchet MS</vt:lpstr>
      <vt:lpstr>Office Theme</vt:lpstr>
      <vt:lpstr>Презентация PowerPoint</vt:lpstr>
      <vt:lpstr>Презентация PowerPoint</vt:lpstr>
      <vt:lpstr>Важность критериев при составлении рейтинга компаний PM  (данные из базы ФНС)</vt:lpstr>
      <vt:lpstr>Важность критериев при составлении рейтинга компаний PM  (данные от участников рейтинга)</vt:lpstr>
      <vt:lpstr>Самые важные критерии по мнению опрашиваемых в составлении рейтинга PM</vt:lpstr>
      <vt:lpstr>Презентация PowerPoint</vt:lpstr>
      <vt:lpstr>Важность критериев при составлении рейтинга компаний FM  (данные из базы ФНС)</vt:lpstr>
      <vt:lpstr>Важность критериев при составлении рейтинга компаний FM  (данные от участников рейтинга)</vt:lpstr>
      <vt:lpstr>Самые важные критерии по мнению опрашиваемых в составлении рейтинга FM</vt:lpstr>
      <vt:lpstr>Презентация PowerPoint</vt:lpstr>
      <vt:lpstr>Важность критериев при составлении рейтинга Клининговых компаний (данные из базы ФНС)</vt:lpstr>
      <vt:lpstr>Важность критериев при составлении рейтинга Клининговых компаний (данные от участников рейтинга)</vt:lpstr>
      <vt:lpstr>Самые важные критерии по мнению опрашиваемых в составлении рейтинга Клининговых компаний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Чулочников Никита</dc:creator>
  <cp:lastModifiedBy>Лина Ткаченко</cp:lastModifiedBy>
  <cp:revision>105</cp:revision>
  <cp:lastPrinted>2018-11-20T16:39:16Z</cp:lastPrinted>
  <dcterms:created xsi:type="dcterms:W3CDTF">2016-07-19T12:55:24Z</dcterms:created>
  <dcterms:modified xsi:type="dcterms:W3CDTF">2020-09-11T14:40:01Z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2016-04-01T00:00:00Z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2016-07-19T00:00:00Z</vt:filetime>
  </property>
</Properties>
</file>